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8" r:id="rId1"/>
    <p:sldMasterId id="2147483753" r:id="rId2"/>
  </p:sldMasterIdLst>
  <p:notesMasterIdLst>
    <p:notesMasterId r:id="rId41"/>
  </p:notesMasterIdLst>
  <p:handoutMasterIdLst>
    <p:handoutMasterId r:id="rId42"/>
  </p:handoutMasterIdLst>
  <p:sldIdLst>
    <p:sldId id="355" r:id="rId3"/>
    <p:sldId id="392" r:id="rId4"/>
    <p:sldId id="357" r:id="rId5"/>
    <p:sldId id="358" r:id="rId6"/>
    <p:sldId id="383" r:id="rId7"/>
    <p:sldId id="384" r:id="rId8"/>
    <p:sldId id="359" r:id="rId9"/>
    <p:sldId id="382" r:id="rId10"/>
    <p:sldId id="398" r:id="rId11"/>
    <p:sldId id="360" r:id="rId12"/>
    <p:sldId id="361" r:id="rId13"/>
    <p:sldId id="362" r:id="rId14"/>
    <p:sldId id="363" r:id="rId15"/>
    <p:sldId id="364" r:id="rId16"/>
    <p:sldId id="365" r:id="rId17"/>
    <p:sldId id="366" r:id="rId18"/>
    <p:sldId id="367" r:id="rId19"/>
    <p:sldId id="368" r:id="rId20"/>
    <p:sldId id="394" r:id="rId21"/>
    <p:sldId id="369" r:id="rId22"/>
    <p:sldId id="393" r:id="rId23"/>
    <p:sldId id="370" r:id="rId24"/>
    <p:sldId id="371" r:id="rId25"/>
    <p:sldId id="372" r:id="rId26"/>
    <p:sldId id="373" r:id="rId27"/>
    <p:sldId id="374" r:id="rId28"/>
    <p:sldId id="375" r:id="rId29"/>
    <p:sldId id="376" r:id="rId30"/>
    <p:sldId id="387" r:id="rId31"/>
    <p:sldId id="400" r:id="rId32"/>
    <p:sldId id="377" r:id="rId33"/>
    <p:sldId id="395" r:id="rId34"/>
    <p:sldId id="396" r:id="rId35"/>
    <p:sldId id="379" r:id="rId36"/>
    <p:sldId id="380" r:id="rId37"/>
    <p:sldId id="399" r:id="rId38"/>
    <p:sldId id="381" r:id="rId39"/>
    <p:sldId id="397" r:id="rId4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FA2A3-2C5C-0167-BC82-0C0AB49C40C5}" v="212" dt="2024-08-28T16:59:46.843"/>
    <p1510:client id="{9936F626-1F96-657A-9A3E-5B441945FE4F}" v="40" dt="2024-08-30T14:12:14.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1" Type="http://schemas.openxmlformats.org/officeDocument/2006/relationships/hyperlink" Target="http://www.legis.state.tx.us/tlodocs/84R/billtext/html/SB00011F.htm"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www.legis.state.tx.us/tlodocs/84R/billtext/html/SB00011F.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7AF74E-4B93-4E46-AFCE-F049A1CAFD4B}"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CA2DE4B8-7F4E-4372-8C39-9FE6FB5DA7CE}">
      <dgm:prSet/>
      <dgm:spPr/>
      <dgm:t>
        <a:bodyPr/>
        <a:lstStyle/>
        <a:p>
          <a:r>
            <a:rPr lang="en-US"/>
            <a:t>Ethics</a:t>
          </a:r>
        </a:p>
      </dgm:t>
    </dgm:pt>
    <dgm:pt modelId="{3B56002B-6E86-4AC2-9941-A5C1CCAD3543}" type="parTrans" cxnId="{3A2D07A6-8282-49B7-9C3C-88C754790229}">
      <dgm:prSet/>
      <dgm:spPr/>
      <dgm:t>
        <a:bodyPr/>
        <a:lstStyle/>
        <a:p>
          <a:endParaRPr lang="en-US"/>
        </a:p>
      </dgm:t>
    </dgm:pt>
    <dgm:pt modelId="{B6701F34-64A5-4F7B-93D3-3CE92C5D7BA6}" type="sibTrans" cxnId="{3A2D07A6-8282-49B7-9C3C-88C754790229}">
      <dgm:prSet/>
      <dgm:spPr/>
      <dgm:t>
        <a:bodyPr/>
        <a:lstStyle/>
        <a:p>
          <a:endParaRPr lang="en-US"/>
        </a:p>
      </dgm:t>
    </dgm:pt>
    <dgm:pt modelId="{BD90EEBF-772B-4623-A094-193767D53E45}">
      <dgm:prSet/>
      <dgm:spPr/>
      <dgm:t>
        <a:bodyPr/>
        <a:lstStyle/>
        <a:p>
          <a:r>
            <a:rPr lang="en-US"/>
            <a:t>Risk Management</a:t>
          </a:r>
        </a:p>
      </dgm:t>
    </dgm:pt>
    <dgm:pt modelId="{2D2D92F1-20C9-4D32-B20B-A9BB0BAF5067}" type="parTrans" cxnId="{67E14779-4F12-40A3-9F5A-B03769E24DB2}">
      <dgm:prSet/>
      <dgm:spPr/>
      <dgm:t>
        <a:bodyPr/>
        <a:lstStyle/>
        <a:p>
          <a:endParaRPr lang="en-US"/>
        </a:p>
      </dgm:t>
    </dgm:pt>
    <dgm:pt modelId="{10720625-1CB9-4DCF-9050-C1D280269F6B}" type="sibTrans" cxnId="{67E14779-4F12-40A3-9F5A-B03769E24DB2}">
      <dgm:prSet/>
      <dgm:spPr/>
      <dgm:t>
        <a:bodyPr/>
        <a:lstStyle/>
        <a:p>
          <a:endParaRPr lang="en-US"/>
        </a:p>
      </dgm:t>
    </dgm:pt>
    <dgm:pt modelId="{0991F93C-5778-4A53-B5CE-88F0ACD52408}">
      <dgm:prSet/>
      <dgm:spPr/>
      <dgm:t>
        <a:bodyPr/>
        <a:lstStyle/>
        <a:p>
          <a:r>
            <a:rPr lang="en-US"/>
            <a:t>Rights of Student Organizations</a:t>
          </a:r>
        </a:p>
      </dgm:t>
    </dgm:pt>
    <dgm:pt modelId="{C1DF4FDD-E351-4266-BE4C-AE83ED907772}" type="parTrans" cxnId="{CA1A4C62-9379-4F67-8673-E146DC0AC924}">
      <dgm:prSet/>
      <dgm:spPr/>
      <dgm:t>
        <a:bodyPr/>
        <a:lstStyle/>
        <a:p>
          <a:endParaRPr lang="en-US"/>
        </a:p>
      </dgm:t>
    </dgm:pt>
    <dgm:pt modelId="{936196D1-4156-400D-B6DB-8670DC13CA6C}" type="sibTrans" cxnId="{CA1A4C62-9379-4F67-8673-E146DC0AC924}">
      <dgm:prSet/>
      <dgm:spPr/>
      <dgm:t>
        <a:bodyPr/>
        <a:lstStyle/>
        <a:p>
          <a:endParaRPr lang="en-US"/>
        </a:p>
      </dgm:t>
    </dgm:pt>
    <dgm:pt modelId="{F08FD92F-5028-4365-980E-4E96B3887CCC}">
      <dgm:prSet/>
      <dgm:spPr/>
      <dgm:t>
        <a:bodyPr/>
        <a:lstStyle/>
        <a:p>
          <a:r>
            <a:rPr lang="en-US"/>
            <a:t>Q&amp;A</a:t>
          </a:r>
        </a:p>
      </dgm:t>
    </dgm:pt>
    <dgm:pt modelId="{94D040A7-B50D-4A04-B104-7BE33F4991CA}" type="parTrans" cxnId="{B0F10A8B-6CE9-4A8E-A37A-FCF049066F75}">
      <dgm:prSet/>
      <dgm:spPr/>
      <dgm:t>
        <a:bodyPr/>
        <a:lstStyle/>
        <a:p>
          <a:endParaRPr lang="en-US"/>
        </a:p>
      </dgm:t>
    </dgm:pt>
    <dgm:pt modelId="{3C475BCF-3F3D-4A1B-BE61-43AA00C181DC}" type="sibTrans" cxnId="{B0F10A8B-6CE9-4A8E-A37A-FCF049066F75}">
      <dgm:prSet/>
      <dgm:spPr/>
      <dgm:t>
        <a:bodyPr/>
        <a:lstStyle/>
        <a:p>
          <a:endParaRPr lang="en-US"/>
        </a:p>
      </dgm:t>
    </dgm:pt>
    <dgm:pt modelId="{1F13607C-4F6E-4524-A0AF-4D8FF047D018}">
      <dgm:prSet phldr="0"/>
      <dgm:spPr/>
      <dgm:t>
        <a:bodyPr/>
        <a:lstStyle/>
        <a:p>
          <a:pPr rtl="0"/>
          <a:r>
            <a:rPr lang="en-US">
              <a:latin typeface="Calibri Light" panose="020F0302020204030204"/>
            </a:rPr>
            <a:t>State Mandated Policies</a:t>
          </a:r>
        </a:p>
      </dgm:t>
    </dgm:pt>
    <dgm:pt modelId="{6FF1DEA5-4E85-4B9E-BD4F-3F1F3104FDB9}" type="parTrans" cxnId="{2D8987C0-3AD3-450E-82C0-6F7EFDA8DDFF}">
      <dgm:prSet/>
      <dgm:spPr/>
    </dgm:pt>
    <dgm:pt modelId="{C795C26E-2CF1-40FC-B1FD-BA94DB428C2D}" type="sibTrans" cxnId="{2D8987C0-3AD3-450E-82C0-6F7EFDA8DDFF}">
      <dgm:prSet/>
      <dgm:spPr/>
    </dgm:pt>
    <dgm:pt modelId="{5DB7369E-9AB5-40F0-A664-C417D3F9E604}">
      <dgm:prSet phldr="0"/>
      <dgm:spPr/>
      <dgm:t>
        <a:bodyPr/>
        <a:lstStyle/>
        <a:p>
          <a:pPr rtl="0"/>
          <a:r>
            <a:rPr lang="en-US">
              <a:latin typeface="Calibri Light" panose="020F0302020204030204"/>
            </a:rPr>
            <a:t>Americans With Disabilities Act</a:t>
          </a:r>
        </a:p>
      </dgm:t>
    </dgm:pt>
    <dgm:pt modelId="{C4551BDB-37A7-495E-8886-B98FEA1E8B6B}" type="parTrans" cxnId="{0B20E3B8-8EEB-4385-B78D-5C38E05F0F4D}">
      <dgm:prSet/>
      <dgm:spPr/>
    </dgm:pt>
    <dgm:pt modelId="{D788C824-28C9-4A75-9CB0-4692E0046A57}" type="sibTrans" cxnId="{0B20E3B8-8EEB-4385-B78D-5C38E05F0F4D}">
      <dgm:prSet/>
      <dgm:spPr/>
    </dgm:pt>
    <dgm:pt modelId="{5782F41D-9E05-43F5-AAC8-7EE2D32C0C49}" type="pres">
      <dgm:prSet presAssocID="{017AF74E-4B93-4E46-AFCE-F049A1CAFD4B}" presName="vert0" presStyleCnt="0">
        <dgm:presLayoutVars>
          <dgm:dir/>
          <dgm:animOne val="branch"/>
          <dgm:animLvl val="lvl"/>
        </dgm:presLayoutVars>
      </dgm:prSet>
      <dgm:spPr/>
    </dgm:pt>
    <dgm:pt modelId="{9A011F0C-4B1B-4E7F-93AA-DBEF2292DA91}" type="pres">
      <dgm:prSet presAssocID="{CA2DE4B8-7F4E-4372-8C39-9FE6FB5DA7CE}" presName="thickLine" presStyleLbl="alignNode1" presStyleIdx="0" presStyleCnt="6"/>
      <dgm:spPr/>
    </dgm:pt>
    <dgm:pt modelId="{96BCA0C8-8E40-4CFC-84C7-AEBB03EA6C9B}" type="pres">
      <dgm:prSet presAssocID="{CA2DE4B8-7F4E-4372-8C39-9FE6FB5DA7CE}" presName="horz1" presStyleCnt="0"/>
      <dgm:spPr/>
    </dgm:pt>
    <dgm:pt modelId="{D413ADEE-E821-43FB-9CE6-6101A3DDB213}" type="pres">
      <dgm:prSet presAssocID="{CA2DE4B8-7F4E-4372-8C39-9FE6FB5DA7CE}" presName="tx1" presStyleLbl="revTx" presStyleIdx="0" presStyleCnt="6"/>
      <dgm:spPr/>
    </dgm:pt>
    <dgm:pt modelId="{8260D241-0016-41EA-ACA4-86714B905124}" type="pres">
      <dgm:prSet presAssocID="{CA2DE4B8-7F4E-4372-8C39-9FE6FB5DA7CE}" presName="vert1" presStyleCnt="0"/>
      <dgm:spPr/>
    </dgm:pt>
    <dgm:pt modelId="{8F7F8F0C-C3FC-4014-92E1-74B66510B9FD}" type="pres">
      <dgm:prSet presAssocID="{BD90EEBF-772B-4623-A094-193767D53E45}" presName="thickLine" presStyleLbl="alignNode1" presStyleIdx="1" presStyleCnt="6"/>
      <dgm:spPr/>
    </dgm:pt>
    <dgm:pt modelId="{A05460AF-396A-4AC5-9655-6AA8E2FB2E4A}" type="pres">
      <dgm:prSet presAssocID="{BD90EEBF-772B-4623-A094-193767D53E45}" presName="horz1" presStyleCnt="0"/>
      <dgm:spPr/>
    </dgm:pt>
    <dgm:pt modelId="{88804542-E0CB-4598-8CD0-5258C324F8D9}" type="pres">
      <dgm:prSet presAssocID="{BD90EEBF-772B-4623-A094-193767D53E45}" presName="tx1" presStyleLbl="revTx" presStyleIdx="1" presStyleCnt="6"/>
      <dgm:spPr/>
    </dgm:pt>
    <dgm:pt modelId="{598E4DF1-2BF0-47DB-AE84-C42AA437F46B}" type="pres">
      <dgm:prSet presAssocID="{BD90EEBF-772B-4623-A094-193767D53E45}" presName="vert1" presStyleCnt="0"/>
      <dgm:spPr/>
    </dgm:pt>
    <dgm:pt modelId="{A63FC633-E6EC-45BD-B9CF-4C35B8920108}" type="pres">
      <dgm:prSet presAssocID="{0991F93C-5778-4A53-B5CE-88F0ACD52408}" presName="thickLine" presStyleLbl="alignNode1" presStyleIdx="2" presStyleCnt="6"/>
      <dgm:spPr/>
    </dgm:pt>
    <dgm:pt modelId="{C8E965FE-953A-45C3-8BC8-EB1CD4E7D4BB}" type="pres">
      <dgm:prSet presAssocID="{0991F93C-5778-4A53-B5CE-88F0ACD52408}" presName="horz1" presStyleCnt="0"/>
      <dgm:spPr/>
    </dgm:pt>
    <dgm:pt modelId="{15E80FA7-6CF6-49CE-B980-92FB4CE6BDDC}" type="pres">
      <dgm:prSet presAssocID="{0991F93C-5778-4A53-B5CE-88F0ACD52408}" presName="tx1" presStyleLbl="revTx" presStyleIdx="2" presStyleCnt="6"/>
      <dgm:spPr/>
    </dgm:pt>
    <dgm:pt modelId="{A4074CD8-9563-4C69-818B-F9540935E754}" type="pres">
      <dgm:prSet presAssocID="{0991F93C-5778-4A53-B5CE-88F0ACD52408}" presName="vert1" presStyleCnt="0"/>
      <dgm:spPr/>
    </dgm:pt>
    <dgm:pt modelId="{C1FFE853-2781-44F2-BE4D-4F47A284FD66}" type="pres">
      <dgm:prSet presAssocID="{1F13607C-4F6E-4524-A0AF-4D8FF047D018}" presName="thickLine" presStyleLbl="alignNode1" presStyleIdx="3" presStyleCnt="6"/>
      <dgm:spPr/>
    </dgm:pt>
    <dgm:pt modelId="{E6965259-912F-4326-BB45-D8B60593AACA}" type="pres">
      <dgm:prSet presAssocID="{1F13607C-4F6E-4524-A0AF-4D8FF047D018}" presName="horz1" presStyleCnt="0"/>
      <dgm:spPr/>
    </dgm:pt>
    <dgm:pt modelId="{1E4ABDFA-075A-4E61-8642-AA583688A80E}" type="pres">
      <dgm:prSet presAssocID="{1F13607C-4F6E-4524-A0AF-4D8FF047D018}" presName="tx1" presStyleLbl="revTx" presStyleIdx="3" presStyleCnt="6"/>
      <dgm:spPr/>
    </dgm:pt>
    <dgm:pt modelId="{859EBB91-642C-4075-80EB-A4E315E88B6C}" type="pres">
      <dgm:prSet presAssocID="{1F13607C-4F6E-4524-A0AF-4D8FF047D018}" presName="vert1" presStyleCnt="0"/>
      <dgm:spPr/>
    </dgm:pt>
    <dgm:pt modelId="{B2DF1A62-D4EB-4225-BEAD-43585DCCA1D4}" type="pres">
      <dgm:prSet presAssocID="{5DB7369E-9AB5-40F0-A664-C417D3F9E604}" presName="thickLine" presStyleLbl="alignNode1" presStyleIdx="4" presStyleCnt="6"/>
      <dgm:spPr/>
    </dgm:pt>
    <dgm:pt modelId="{65A08F2A-8B59-4EBF-B46D-59818EE73A4E}" type="pres">
      <dgm:prSet presAssocID="{5DB7369E-9AB5-40F0-A664-C417D3F9E604}" presName="horz1" presStyleCnt="0"/>
      <dgm:spPr/>
    </dgm:pt>
    <dgm:pt modelId="{06D54A75-CE83-47B6-AC9D-D8AAC6007C59}" type="pres">
      <dgm:prSet presAssocID="{5DB7369E-9AB5-40F0-A664-C417D3F9E604}" presName="tx1" presStyleLbl="revTx" presStyleIdx="4" presStyleCnt="6"/>
      <dgm:spPr/>
    </dgm:pt>
    <dgm:pt modelId="{25EB18D5-083F-4816-89C1-378B69AECC63}" type="pres">
      <dgm:prSet presAssocID="{5DB7369E-9AB5-40F0-A664-C417D3F9E604}" presName="vert1" presStyleCnt="0"/>
      <dgm:spPr/>
    </dgm:pt>
    <dgm:pt modelId="{E201A7A3-3D85-44E8-BA44-FE60AE9EFCC8}" type="pres">
      <dgm:prSet presAssocID="{F08FD92F-5028-4365-980E-4E96B3887CCC}" presName="thickLine" presStyleLbl="alignNode1" presStyleIdx="5" presStyleCnt="6"/>
      <dgm:spPr/>
    </dgm:pt>
    <dgm:pt modelId="{3DB3171A-499A-49EF-8A72-462191B0C88E}" type="pres">
      <dgm:prSet presAssocID="{F08FD92F-5028-4365-980E-4E96B3887CCC}" presName="horz1" presStyleCnt="0"/>
      <dgm:spPr/>
    </dgm:pt>
    <dgm:pt modelId="{7EB3CA52-DEAA-4D6D-81BE-79E26B4892F8}" type="pres">
      <dgm:prSet presAssocID="{F08FD92F-5028-4365-980E-4E96B3887CCC}" presName="tx1" presStyleLbl="revTx" presStyleIdx="5" presStyleCnt="6"/>
      <dgm:spPr/>
    </dgm:pt>
    <dgm:pt modelId="{5CC877C1-4995-4005-994B-0EC9E37458B5}" type="pres">
      <dgm:prSet presAssocID="{F08FD92F-5028-4365-980E-4E96B3887CCC}" presName="vert1" presStyleCnt="0"/>
      <dgm:spPr/>
    </dgm:pt>
  </dgm:ptLst>
  <dgm:cxnLst>
    <dgm:cxn modelId="{2D1F1F2F-D67F-41DE-8190-696762A5F476}" type="presOf" srcId="{017AF74E-4B93-4E46-AFCE-F049A1CAFD4B}" destId="{5782F41D-9E05-43F5-AAC8-7EE2D32C0C49}" srcOrd="0" destOrd="0" presId="urn:microsoft.com/office/officeart/2008/layout/LinedList"/>
    <dgm:cxn modelId="{8152233C-9727-4945-B449-1F57ACCE1242}" type="presOf" srcId="{5DB7369E-9AB5-40F0-A664-C417D3F9E604}" destId="{06D54A75-CE83-47B6-AC9D-D8AAC6007C59}" srcOrd="0" destOrd="0" presId="urn:microsoft.com/office/officeart/2008/layout/LinedList"/>
    <dgm:cxn modelId="{9A84173D-D432-4566-B3E5-A21E481C8584}" type="presOf" srcId="{BD90EEBF-772B-4623-A094-193767D53E45}" destId="{88804542-E0CB-4598-8CD0-5258C324F8D9}" srcOrd="0" destOrd="0" presId="urn:microsoft.com/office/officeart/2008/layout/LinedList"/>
    <dgm:cxn modelId="{CA1A4C62-9379-4F67-8673-E146DC0AC924}" srcId="{017AF74E-4B93-4E46-AFCE-F049A1CAFD4B}" destId="{0991F93C-5778-4A53-B5CE-88F0ACD52408}" srcOrd="2" destOrd="0" parTransId="{C1DF4FDD-E351-4266-BE4C-AE83ED907772}" sibTransId="{936196D1-4156-400D-B6DB-8670DC13CA6C}"/>
    <dgm:cxn modelId="{9D341F64-2CB8-4395-A62F-93DF9C426874}" type="presOf" srcId="{0991F93C-5778-4A53-B5CE-88F0ACD52408}" destId="{15E80FA7-6CF6-49CE-B980-92FB4CE6BDDC}" srcOrd="0" destOrd="0" presId="urn:microsoft.com/office/officeart/2008/layout/LinedList"/>
    <dgm:cxn modelId="{695C5A48-A775-4011-9050-BF600393C2F5}" type="presOf" srcId="{1F13607C-4F6E-4524-A0AF-4D8FF047D018}" destId="{1E4ABDFA-075A-4E61-8642-AA583688A80E}" srcOrd="0" destOrd="0" presId="urn:microsoft.com/office/officeart/2008/layout/LinedList"/>
    <dgm:cxn modelId="{67E14779-4F12-40A3-9F5A-B03769E24DB2}" srcId="{017AF74E-4B93-4E46-AFCE-F049A1CAFD4B}" destId="{BD90EEBF-772B-4623-A094-193767D53E45}" srcOrd="1" destOrd="0" parTransId="{2D2D92F1-20C9-4D32-B20B-A9BB0BAF5067}" sibTransId="{10720625-1CB9-4DCF-9050-C1D280269F6B}"/>
    <dgm:cxn modelId="{FB6C9489-9365-4EED-8B83-B37D5750DD67}" type="presOf" srcId="{F08FD92F-5028-4365-980E-4E96B3887CCC}" destId="{7EB3CA52-DEAA-4D6D-81BE-79E26B4892F8}" srcOrd="0" destOrd="0" presId="urn:microsoft.com/office/officeart/2008/layout/LinedList"/>
    <dgm:cxn modelId="{B0F10A8B-6CE9-4A8E-A37A-FCF049066F75}" srcId="{017AF74E-4B93-4E46-AFCE-F049A1CAFD4B}" destId="{F08FD92F-5028-4365-980E-4E96B3887CCC}" srcOrd="5" destOrd="0" parTransId="{94D040A7-B50D-4A04-B104-7BE33F4991CA}" sibTransId="{3C475BCF-3F3D-4A1B-BE61-43AA00C181DC}"/>
    <dgm:cxn modelId="{3A2D07A6-8282-49B7-9C3C-88C754790229}" srcId="{017AF74E-4B93-4E46-AFCE-F049A1CAFD4B}" destId="{CA2DE4B8-7F4E-4372-8C39-9FE6FB5DA7CE}" srcOrd="0" destOrd="0" parTransId="{3B56002B-6E86-4AC2-9941-A5C1CCAD3543}" sibTransId="{B6701F34-64A5-4F7B-93D3-3CE92C5D7BA6}"/>
    <dgm:cxn modelId="{0B20E3B8-8EEB-4385-B78D-5C38E05F0F4D}" srcId="{017AF74E-4B93-4E46-AFCE-F049A1CAFD4B}" destId="{5DB7369E-9AB5-40F0-A664-C417D3F9E604}" srcOrd="4" destOrd="0" parTransId="{C4551BDB-37A7-495E-8886-B98FEA1E8B6B}" sibTransId="{D788C824-28C9-4A75-9CB0-4692E0046A57}"/>
    <dgm:cxn modelId="{2D8987C0-3AD3-450E-82C0-6F7EFDA8DDFF}" srcId="{017AF74E-4B93-4E46-AFCE-F049A1CAFD4B}" destId="{1F13607C-4F6E-4524-A0AF-4D8FF047D018}" srcOrd="3" destOrd="0" parTransId="{6FF1DEA5-4E85-4B9E-BD4F-3F1F3104FDB9}" sibTransId="{C795C26E-2CF1-40FC-B1FD-BA94DB428C2D}"/>
    <dgm:cxn modelId="{7663BDD8-5A63-47BB-9CAA-3FB5FDDB2404}" type="presOf" srcId="{CA2DE4B8-7F4E-4372-8C39-9FE6FB5DA7CE}" destId="{D413ADEE-E821-43FB-9CE6-6101A3DDB213}" srcOrd="0" destOrd="0" presId="urn:microsoft.com/office/officeart/2008/layout/LinedList"/>
    <dgm:cxn modelId="{E6BA03CA-B971-47F0-BCA1-A750129A2E8B}" type="presParOf" srcId="{5782F41D-9E05-43F5-AAC8-7EE2D32C0C49}" destId="{9A011F0C-4B1B-4E7F-93AA-DBEF2292DA91}" srcOrd="0" destOrd="0" presId="urn:microsoft.com/office/officeart/2008/layout/LinedList"/>
    <dgm:cxn modelId="{A12AF5C8-E449-43DB-8763-5663EFA9C070}" type="presParOf" srcId="{5782F41D-9E05-43F5-AAC8-7EE2D32C0C49}" destId="{96BCA0C8-8E40-4CFC-84C7-AEBB03EA6C9B}" srcOrd="1" destOrd="0" presId="urn:microsoft.com/office/officeart/2008/layout/LinedList"/>
    <dgm:cxn modelId="{0BA78C77-F06D-4ABF-9E88-E08DB5804C1C}" type="presParOf" srcId="{96BCA0C8-8E40-4CFC-84C7-AEBB03EA6C9B}" destId="{D413ADEE-E821-43FB-9CE6-6101A3DDB213}" srcOrd="0" destOrd="0" presId="urn:microsoft.com/office/officeart/2008/layout/LinedList"/>
    <dgm:cxn modelId="{B6652FE0-3B7F-43F1-A81F-63C34B808963}" type="presParOf" srcId="{96BCA0C8-8E40-4CFC-84C7-AEBB03EA6C9B}" destId="{8260D241-0016-41EA-ACA4-86714B905124}" srcOrd="1" destOrd="0" presId="urn:microsoft.com/office/officeart/2008/layout/LinedList"/>
    <dgm:cxn modelId="{47595EDF-30C2-4B36-9B4F-5C19C3BF8634}" type="presParOf" srcId="{5782F41D-9E05-43F5-AAC8-7EE2D32C0C49}" destId="{8F7F8F0C-C3FC-4014-92E1-74B66510B9FD}" srcOrd="2" destOrd="0" presId="urn:microsoft.com/office/officeart/2008/layout/LinedList"/>
    <dgm:cxn modelId="{1CE2D02D-A9B7-42CA-B696-69D5F0116B19}" type="presParOf" srcId="{5782F41D-9E05-43F5-AAC8-7EE2D32C0C49}" destId="{A05460AF-396A-4AC5-9655-6AA8E2FB2E4A}" srcOrd="3" destOrd="0" presId="urn:microsoft.com/office/officeart/2008/layout/LinedList"/>
    <dgm:cxn modelId="{E2340D79-A317-45B5-B6A6-D947CBE0291A}" type="presParOf" srcId="{A05460AF-396A-4AC5-9655-6AA8E2FB2E4A}" destId="{88804542-E0CB-4598-8CD0-5258C324F8D9}" srcOrd="0" destOrd="0" presId="urn:microsoft.com/office/officeart/2008/layout/LinedList"/>
    <dgm:cxn modelId="{61EBDCCF-D008-4A2A-B0A1-AA6DA824B620}" type="presParOf" srcId="{A05460AF-396A-4AC5-9655-6AA8E2FB2E4A}" destId="{598E4DF1-2BF0-47DB-AE84-C42AA437F46B}" srcOrd="1" destOrd="0" presId="urn:microsoft.com/office/officeart/2008/layout/LinedList"/>
    <dgm:cxn modelId="{F0209516-5F18-47EF-9077-BB830D9B4379}" type="presParOf" srcId="{5782F41D-9E05-43F5-AAC8-7EE2D32C0C49}" destId="{A63FC633-E6EC-45BD-B9CF-4C35B8920108}" srcOrd="4" destOrd="0" presId="urn:microsoft.com/office/officeart/2008/layout/LinedList"/>
    <dgm:cxn modelId="{EC432DB0-E9AB-47E8-974E-3CD0BB012A38}" type="presParOf" srcId="{5782F41D-9E05-43F5-AAC8-7EE2D32C0C49}" destId="{C8E965FE-953A-45C3-8BC8-EB1CD4E7D4BB}" srcOrd="5" destOrd="0" presId="urn:microsoft.com/office/officeart/2008/layout/LinedList"/>
    <dgm:cxn modelId="{61676405-7FEC-4977-A749-F8728A6B1084}" type="presParOf" srcId="{C8E965FE-953A-45C3-8BC8-EB1CD4E7D4BB}" destId="{15E80FA7-6CF6-49CE-B980-92FB4CE6BDDC}" srcOrd="0" destOrd="0" presId="urn:microsoft.com/office/officeart/2008/layout/LinedList"/>
    <dgm:cxn modelId="{03A625C9-1799-4457-8247-1BA87C01E2BC}" type="presParOf" srcId="{C8E965FE-953A-45C3-8BC8-EB1CD4E7D4BB}" destId="{A4074CD8-9563-4C69-818B-F9540935E754}" srcOrd="1" destOrd="0" presId="urn:microsoft.com/office/officeart/2008/layout/LinedList"/>
    <dgm:cxn modelId="{25D03EC2-5BA9-4670-A2A9-2BC0E4904E72}" type="presParOf" srcId="{5782F41D-9E05-43F5-AAC8-7EE2D32C0C49}" destId="{C1FFE853-2781-44F2-BE4D-4F47A284FD66}" srcOrd="6" destOrd="0" presId="urn:microsoft.com/office/officeart/2008/layout/LinedList"/>
    <dgm:cxn modelId="{E6121CAE-D9F6-4936-B538-D76B94685AE7}" type="presParOf" srcId="{5782F41D-9E05-43F5-AAC8-7EE2D32C0C49}" destId="{E6965259-912F-4326-BB45-D8B60593AACA}" srcOrd="7" destOrd="0" presId="urn:microsoft.com/office/officeart/2008/layout/LinedList"/>
    <dgm:cxn modelId="{043E290D-CE85-4901-85A5-F631108752CE}" type="presParOf" srcId="{E6965259-912F-4326-BB45-D8B60593AACA}" destId="{1E4ABDFA-075A-4E61-8642-AA583688A80E}" srcOrd="0" destOrd="0" presId="urn:microsoft.com/office/officeart/2008/layout/LinedList"/>
    <dgm:cxn modelId="{686FA757-A747-46AE-9BE9-C8C0F6033DF2}" type="presParOf" srcId="{E6965259-912F-4326-BB45-D8B60593AACA}" destId="{859EBB91-642C-4075-80EB-A4E315E88B6C}" srcOrd="1" destOrd="0" presId="urn:microsoft.com/office/officeart/2008/layout/LinedList"/>
    <dgm:cxn modelId="{96C30678-FEE2-4F3F-A7C4-80D69D69FEB7}" type="presParOf" srcId="{5782F41D-9E05-43F5-AAC8-7EE2D32C0C49}" destId="{B2DF1A62-D4EB-4225-BEAD-43585DCCA1D4}" srcOrd="8" destOrd="0" presId="urn:microsoft.com/office/officeart/2008/layout/LinedList"/>
    <dgm:cxn modelId="{3D431148-77B6-4D92-BA1D-B6E809849775}" type="presParOf" srcId="{5782F41D-9E05-43F5-AAC8-7EE2D32C0C49}" destId="{65A08F2A-8B59-4EBF-B46D-59818EE73A4E}" srcOrd="9" destOrd="0" presId="urn:microsoft.com/office/officeart/2008/layout/LinedList"/>
    <dgm:cxn modelId="{B6C04C6B-84A5-4C63-B012-13B32715F53C}" type="presParOf" srcId="{65A08F2A-8B59-4EBF-B46D-59818EE73A4E}" destId="{06D54A75-CE83-47B6-AC9D-D8AAC6007C59}" srcOrd="0" destOrd="0" presId="urn:microsoft.com/office/officeart/2008/layout/LinedList"/>
    <dgm:cxn modelId="{5F54F1D0-1173-4827-8E22-D26E9DC17B41}" type="presParOf" srcId="{65A08F2A-8B59-4EBF-B46D-59818EE73A4E}" destId="{25EB18D5-083F-4816-89C1-378B69AECC63}" srcOrd="1" destOrd="0" presId="urn:microsoft.com/office/officeart/2008/layout/LinedList"/>
    <dgm:cxn modelId="{89426366-79CB-4F6C-9EF2-471F07F939F2}" type="presParOf" srcId="{5782F41D-9E05-43F5-AAC8-7EE2D32C0C49}" destId="{E201A7A3-3D85-44E8-BA44-FE60AE9EFCC8}" srcOrd="10" destOrd="0" presId="urn:microsoft.com/office/officeart/2008/layout/LinedList"/>
    <dgm:cxn modelId="{2E0A5B3F-3BBE-4C99-9B8A-67D7172E4C54}" type="presParOf" srcId="{5782F41D-9E05-43F5-AAC8-7EE2D32C0C49}" destId="{3DB3171A-499A-49EF-8A72-462191B0C88E}" srcOrd="11" destOrd="0" presId="urn:microsoft.com/office/officeart/2008/layout/LinedList"/>
    <dgm:cxn modelId="{0E3C62FF-91B0-4674-923A-C0A9331411EE}" type="presParOf" srcId="{3DB3171A-499A-49EF-8A72-462191B0C88E}" destId="{7EB3CA52-DEAA-4D6D-81BE-79E26B4892F8}" srcOrd="0" destOrd="0" presId="urn:microsoft.com/office/officeart/2008/layout/LinedList"/>
    <dgm:cxn modelId="{09D68C13-6EB9-4BD2-AA7C-C895449F541A}" type="presParOf" srcId="{3DB3171A-499A-49EF-8A72-462191B0C88E}" destId="{5CC877C1-4995-4005-994B-0EC9E37458B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AF74E-4B93-4E46-AFCE-F049A1CAFD4B}"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D1CD26C7-EE7C-4356-B534-68C7196016D9}">
      <dgm:prSet/>
      <dgm:spPr/>
      <dgm:t>
        <a:bodyPr/>
        <a:lstStyle/>
        <a:p>
          <a:pPr rtl="0"/>
          <a:r>
            <a:rPr lang="en-US" dirty="0">
              <a:latin typeface="Calibri Light" panose="020F0302020204030204"/>
            </a:rPr>
            <a:t>Controlled</a:t>
          </a:r>
          <a:r>
            <a:rPr lang="en-US" dirty="0"/>
            <a:t> </a:t>
          </a:r>
          <a:r>
            <a:rPr lang="en-US" dirty="0">
              <a:latin typeface="Calibri Light" panose="020F0302020204030204"/>
            </a:rPr>
            <a:t>Substances</a:t>
          </a:r>
        </a:p>
      </dgm:t>
    </dgm:pt>
    <dgm:pt modelId="{AA2EDFFA-C2AA-411F-9FC3-40057958CE02}" type="parTrans" cxnId="{F09572AA-20D4-4A18-9A8B-6E74FECD1C2E}">
      <dgm:prSet/>
      <dgm:spPr/>
      <dgm:t>
        <a:bodyPr/>
        <a:lstStyle/>
        <a:p>
          <a:endParaRPr lang="en-US"/>
        </a:p>
      </dgm:t>
    </dgm:pt>
    <dgm:pt modelId="{2163BBE9-35A8-4E42-ACB6-FEB790752563}" type="sibTrans" cxnId="{F09572AA-20D4-4A18-9A8B-6E74FECD1C2E}">
      <dgm:prSet/>
      <dgm:spPr/>
      <dgm:t>
        <a:bodyPr/>
        <a:lstStyle/>
        <a:p>
          <a:endParaRPr lang="en-US"/>
        </a:p>
      </dgm:t>
    </dgm:pt>
    <dgm:pt modelId="{F08FD92F-5028-4365-980E-4E96B3887CCC}">
      <dgm:prSet phldr="0"/>
      <dgm:spPr/>
      <dgm:t>
        <a:bodyPr/>
        <a:lstStyle/>
        <a:p>
          <a:pPr rtl="0"/>
          <a:r>
            <a:rPr lang="en-US" dirty="0">
              <a:latin typeface="Calibri Light" panose="020F0302020204030204"/>
            </a:rPr>
            <a:t>Notice of Senate Bill 17</a:t>
          </a:r>
          <a:endParaRPr lang="en-US" dirty="0"/>
        </a:p>
      </dgm:t>
    </dgm:pt>
    <dgm:pt modelId="{94D040A7-B50D-4A04-B104-7BE33F4991CA}" type="parTrans" cxnId="{B0F10A8B-6CE9-4A8E-A37A-FCF049066F75}">
      <dgm:prSet/>
      <dgm:spPr/>
      <dgm:t>
        <a:bodyPr/>
        <a:lstStyle/>
        <a:p>
          <a:endParaRPr lang="en-US"/>
        </a:p>
      </dgm:t>
    </dgm:pt>
    <dgm:pt modelId="{3C475BCF-3F3D-4A1B-BE61-43AA00C181DC}" type="sibTrans" cxnId="{B0F10A8B-6CE9-4A8E-A37A-FCF049066F75}">
      <dgm:prSet/>
      <dgm:spPr/>
      <dgm:t>
        <a:bodyPr/>
        <a:lstStyle/>
        <a:p>
          <a:endParaRPr lang="en-US"/>
        </a:p>
      </dgm:t>
    </dgm:pt>
    <dgm:pt modelId="{48BE4548-E68F-40A2-8D23-A9B657F0360C}">
      <dgm:prSet phldr="0"/>
      <dgm:spPr/>
      <dgm:t>
        <a:bodyPr/>
        <a:lstStyle/>
        <a:p>
          <a:pPr rtl="0"/>
          <a:r>
            <a:rPr lang="en-US" dirty="0">
              <a:latin typeface="Calibri Light" panose="020F0302020204030204"/>
            </a:rPr>
            <a:t>Title IX</a:t>
          </a:r>
          <a:endParaRPr lang="en-US" dirty="0"/>
        </a:p>
      </dgm:t>
    </dgm:pt>
    <dgm:pt modelId="{54190C64-1EDF-4A4B-944C-92DF240B5386}" type="parTrans" cxnId="{6FAC51D2-D862-4866-A9C3-2BA961C21CA1}">
      <dgm:prSet/>
      <dgm:spPr/>
    </dgm:pt>
    <dgm:pt modelId="{A23C6E59-9B7D-4F17-80C3-46AFF72A5BE0}" type="sibTrans" cxnId="{6FAC51D2-D862-4866-A9C3-2BA961C21CA1}">
      <dgm:prSet/>
      <dgm:spPr/>
    </dgm:pt>
    <dgm:pt modelId="{85F45828-6BB6-4629-BF10-749C974BDB61}">
      <dgm:prSet phldr="0"/>
      <dgm:spPr/>
      <dgm:t>
        <a:bodyPr/>
        <a:lstStyle/>
        <a:p>
          <a:pPr rtl="0"/>
          <a:r>
            <a:rPr lang="en-US" dirty="0">
              <a:latin typeface="Calibri Light" panose="020F0302020204030204"/>
            </a:rPr>
            <a:t>Sexual Misconduct</a:t>
          </a:r>
          <a:endParaRPr lang="en-US" dirty="0"/>
        </a:p>
      </dgm:t>
    </dgm:pt>
    <dgm:pt modelId="{89C46A7F-7B26-4715-8324-F294E470FBD7}" type="parTrans" cxnId="{EB59FEE0-B5C7-4DF4-9EC0-BC4F6C30E73B}">
      <dgm:prSet/>
      <dgm:spPr/>
    </dgm:pt>
    <dgm:pt modelId="{CBB0184A-7EFF-4CEE-94C7-704119C9F574}" type="sibTrans" cxnId="{EB59FEE0-B5C7-4DF4-9EC0-BC4F6C30E73B}">
      <dgm:prSet/>
      <dgm:spPr/>
    </dgm:pt>
    <dgm:pt modelId="{5ED368C3-74AE-4431-8E25-F07AD63DED84}">
      <dgm:prSet phldr="0"/>
      <dgm:spPr/>
      <dgm:t>
        <a:bodyPr/>
        <a:lstStyle/>
        <a:p>
          <a:pPr rtl="0"/>
          <a:r>
            <a:rPr lang="en-US" dirty="0">
              <a:latin typeface="Calibri Light" panose="020F0302020204030204"/>
            </a:rPr>
            <a:t>Firearms </a:t>
          </a:r>
          <a:endParaRPr lang="en-US" dirty="0"/>
        </a:p>
      </dgm:t>
    </dgm:pt>
    <dgm:pt modelId="{44539A71-D340-478E-8FE5-BF5D5F61F0BD}" type="parTrans" cxnId="{C7D72CB3-DD4A-434C-97F1-9800034EB241}">
      <dgm:prSet/>
      <dgm:spPr/>
    </dgm:pt>
    <dgm:pt modelId="{C010AE7D-C619-446C-8EC3-532C0FC7AA0E}" type="sibTrans" cxnId="{C7D72CB3-DD4A-434C-97F1-9800034EB241}">
      <dgm:prSet/>
      <dgm:spPr/>
    </dgm:pt>
    <dgm:pt modelId="{E602366E-9F96-4231-8E77-A80C4B97679C}">
      <dgm:prSet phldr="0"/>
      <dgm:spPr/>
      <dgm:t>
        <a:bodyPr/>
        <a:lstStyle/>
        <a:p>
          <a:pPr rtl="0"/>
          <a:r>
            <a:rPr lang="en-US" dirty="0">
              <a:latin typeface="Calibri Light" panose="020F0302020204030204"/>
            </a:rPr>
            <a:t>Fire Safety </a:t>
          </a:r>
          <a:endParaRPr lang="en-US" dirty="0"/>
        </a:p>
      </dgm:t>
    </dgm:pt>
    <dgm:pt modelId="{79E8FF9C-E9AA-47D3-AB70-2C4792C32E98}" type="parTrans" cxnId="{7ED0DD59-7201-4B07-90A4-92C6EE714AF8}">
      <dgm:prSet/>
      <dgm:spPr/>
    </dgm:pt>
    <dgm:pt modelId="{6432556C-C813-4811-B22C-40877BA04418}" type="sibTrans" cxnId="{7ED0DD59-7201-4B07-90A4-92C6EE714AF8}">
      <dgm:prSet/>
      <dgm:spPr/>
    </dgm:pt>
    <dgm:pt modelId="{80F2484B-C51E-48AE-A6F8-6BB812796719}">
      <dgm:prSet phldr="0"/>
      <dgm:spPr/>
      <dgm:t>
        <a:bodyPr/>
        <a:lstStyle/>
        <a:p>
          <a:pPr rtl="0"/>
          <a:r>
            <a:rPr lang="en-US" dirty="0">
              <a:latin typeface="Calibri Light" panose="020F0302020204030204"/>
            </a:rPr>
            <a:t>Travel </a:t>
          </a:r>
          <a:endParaRPr lang="en-US" dirty="0"/>
        </a:p>
      </dgm:t>
    </dgm:pt>
    <dgm:pt modelId="{D4DEC1B7-B71D-47D0-8252-0C356C2B37AF}" type="parTrans" cxnId="{33E69B3F-BD7A-4C96-A423-1A97A0A39595}">
      <dgm:prSet/>
      <dgm:spPr/>
    </dgm:pt>
    <dgm:pt modelId="{9942B87D-6898-4930-8B0C-34EC7F326E76}" type="sibTrans" cxnId="{33E69B3F-BD7A-4C96-A423-1A97A0A39595}">
      <dgm:prSet/>
      <dgm:spPr/>
    </dgm:pt>
    <dgm:pt modelId="{3A2F35A2-6E0F-4430-BC9A-70966D4EACC2}">
      <dgm:prSet phldr="0"/>
      <dgm:spPr/>
      <dgm:t>
        <a:bodyPr/>
        <a:lstStyle/>
        <a:p>
          <a:pPr rtl="0"/>
          <a:r>
            <a:rPr lang="en-US" dirty="0">
              <a:latin typeface="Calibri Light" panose="020F0302020204030204"/>
            </a:rPr>
            <a:t>Behavior at Events </a:t>
          </a:r>
          <a:endParaRPr lang="en-US" dirty="0"/>
        </a:p>
      </dgm:t>
    </dgm:pt>
    <dgm:pt modelId="{7B484C27-C7C6-4579-8788-62DAB8B60730}" type="parTrans" cxnId="{E64B554D-3620-493C-899B-F08E8EFC9312}">
      <dgm:prSet/>
      <dgm:spPr/>
    </dgm:pt>
    <dgm:pt modelId="{F7405D62-CB06-4327-9ED6-CFC6B29F70CF}" type="sibTrans" cxnId="{E64B554D-3620-493C-899B-F08E8EFC9312}">
      <dgm:prSet/>
      <dgm:spPr/>
    </dgm:pt>
    <dgm:pt modelId="{326EBE5A-AF43-47C5-83B3-F1EE8F1CC80E}">
      <dgm:prSet phldr="0"/>
      <dgm:spPr/>
      <dgm:t>
        <a:bodyPr/>
        <a:lstStyle/>
        <a:p>
          <a:r>
            <a:rPr lang="en-US" dirty="0">
              <a:latin typeface="Calibri Light" panose="020F0302020204030204"/>
            </a:rPr>
            <a:t>Hazing</a:t>
          </a:r>
          <a:endParaRPr lang="en-US" dirty="0"/>
        </a:p>
      </dgm:t>
    </dgm:pt>
    <dgm:pt modelId="{44C81C01-D472-416A-B851-04E116FEBC59}" type="parTrans" cxnId="{548028E8-513A-478E-936F-62BE70B45AF8}">
      <dgm:prSet/>
      <dgm:spPr/>
    </dgm:pt>
    <dgm:pt modelId="{3C6562FC-491A-48F6-9A2D-D101A3038F2D}" type="sibTrans" cxnId="{548028E8-513A-478E-936F-62BE70B45AF8}">
      <dgm:prSet/>
      <dgm:spPr/>
    </dgm:pt>
    <dgm:pt modelId="{5782F41D-9E05-43F5-AAC8-7EE2D32C0C49}" type="pres">
      <dgm:prSet presAssocID="{017AF74E-4B93-4E46-AFCE-F049A1CAFD4B}" presName="vert0" presStyleCnt="0">
        <dgm:presLayoutVars>
          <dgm:dir/>
          <dgm:animOne val="branch"/>
          <dgm:animLvl val="lvl"/>
        </dgm:presLayoutVars>
      </dgm:prSet>
      <dgm:spPr/>
    </dgm:pt>
    <dgm:pt modelId="{82DD0DFA-C84B-475F-AA10-354FD1A47749}" type="pres">
      <dgm:prSet presAssocID="{D1CD26C7-EE7C-4356-B534-68C7196016D9}" presName="thickLine" presStyleLbl="alignNode1" presStyleIdx="0" presStyleCnt="9"/>
      <dgm:spPr/>
    </dgm:pt>
    <dgm:pt modelId="{FC8D1850-E0F7-4830-929D-89C55E0685AC}" type="pres">
      <dgm:prSet presAssocID="{D1CD26C7-EE7C-4356-B534-68C7196016D9}" presName="horz1" presStyleCnt="0"/>
      <dgm:spPr/>
    </dgm:pt>
    <dgm:pt modelId="{663C09D8-93F3-4121-86D7-90B3BEC86606}" type="pres">
      <dgm:prSet presAssocID="{D1CD26C7-EE7C-4356-B534-68C7196016D9}" presName="tx1" presStyleLbl="revTx" presStyleIdx="0" presStyleCnt="9"/>
      <dgm:spPr/>
    </dgm:pt>
    <dgm:pt modelId="{DB3CD531-E4F7-4413-AD8A-15989E18E975}" type="pres">
      <dgm:prSet presAssocID="{D1CD26C7-EE7C-4356-B534-68C7196016D9}" presName="vert1" presStyleCnt="0"/>
      <dgm:spPr/>
    </dgm:pt>
    <dgm:pt modelId="{9459A6D2-69DB-4823-A1DD-D9075F213718}" type="pres">
      <dgm:prSet presAssocID="{326EBE5A-AF43-47C5-83B3-F1EE8F1CC80E}" presName="thickLine" presStyleLbl="alignNode1" presStyleIdx="1" presStyleCnt="9"/>
      <dgm:spPr/>
    </dgm:pt>
    <dgm:pt modelId="{04F70806-7DD0-4BA1-B156-6F66099B58CC}" type="pres">
      <dgm:prSet presAssocID="{326EBE5A-AF43-47C5-83B3-F1EE8F1CC80E}" presName="horz1" presStyleCnt="0"/>
      <dgm:spPr/>
    </dgm:pt>
    <dgm:pt modelId="{E79D6CF8-9334-4FC3-A0BA-5B4DD392A342}" type="pres">
      <dgm:prSet presAssocID="{326EBE5A-AF43-47C5-83B3-F1EE8F1CC80E}" presName="tx1" presStyleLbl="revTx" presStyleIdx="1" presStyleCnt="9"/>
      <dgm:spPr/>
    </dgm:pt>
    <dgm:pt modelId="{B65D3DDA-4202-4CAF-A62E-49EE8B519140}" type="pres">
      <dgm:prSet presAssocID="{326EBE5A-AF43-47C5-83B3-F1EE8F1CC80E}" presName="vert1" presStyleCnt="0"/>
      <dgm:spPr/>
    </dgm:pt>
    <dgm:pt modelId="{AFB2D3CB-28B5-41FB-8B48-BD70E8F26FB5}" type="pres">
      <dgm:prSet presAssocID="{48BE4548-E68F-40A2-8D23-A9B657F0360C}" presName="thickLine" presStyleLbl="alignNode1" presStyleIdx="2" presStyleCnt="9"/>
      <dgm:spPr/>
    </dgm:pt>
    <dgm:pt modelId="{A3A4CBC7-0225-47E6-A9A4-3707A67FCBDD}" type="pres">
      <dgm:prSet presAssocID="{48BE4548-E68F-40A2-8D23-A9B657F0360C}" presName="horz1" presStyleCnt="0"/>
      <dgm:spPr/>
    </dgm:pt>
    <dgm:pt modelId="{2DEE61B2-6D53-4C58-8621-D30FC9253901}" type="pres">
      <dgm:prSet presAssocID="{48BE4548-E68F-40A2-8D23-A9B657F0360C}" presName="tx1" presStyleLbl="revTx" presStyleIdx="2" presStyleCnt="9"/>
      <dgm:spPr/>
    </dgm:pt>
    <dgm:pt modelId="{968EAA6F-FF1D-4343-A983-A2113F401BA3}" type="pres">
      <dgm:prSet presAssocID="{48BE4548-E68F-40A2-8D23-A9B657F0360C}" presName="vert1" presStyleCnt="0"/>
      <dgm:spPr/>
    </dgm:pt>
    <dgm:pt modelId="{D4BAD75E-841E-45A7-BAEE-324E33C6102C}" type="pres">
      <dgm:prSet presAssocID="{85F45828-6BB6-4629-BF10-749C974BDB61}" presName="thickLine" presStyleLbl="alignNode1" presStyleIdx="3" presStyleCnt="9"/>
      <dgm:spPr/>
    </dgm:pt>
    <dgm:pt modelId="{582C3032-4871-4D38-9441-254E99DCC424}" type="pres">
      <dgm:prSet presAssocID="{85F45828-6BB6-4629-BF10-749C974BDB61}" presName="horz1" presStyleCnt="0"/>
      <dgm:spPr/>
    </dgm:pt>
    <dgm:pt modelId="{0A00687A-2EA9-45DD-9C4C-A9B34777314B}" type="pres">
      <dgm:prSet presAssocID="{85F45828-6BB6-4629-BF10-749C974BDB61}" presName="tx1" presStyleLbl="revTx" presStyleIdx="3" presStyleCnt="9"/>
      <dgm:spPr/>
    </dgm:pt>
    <dgm:pt modelId="{9978AD43-D09B-4593-87FC-1875C72AAC1A}" type="pres">
      <dgm:prSet presAssocID="{85F45828-6BB6-4629-BF10-749C974BDB61}" presName="vert1" presStyleCnt="0"/>
      <dgm:spPr/>
    </dgm:pt>
    <dgm:pt modelId="{96631636-098A-49C8-8D67-564F107DDDE3}" type="pres">
      <dgm:prSet presAssocID="{5ED368C3-74AE-4431-8E25-F07AD63DED84}" presName="thickLine" presStyleLbl="alignNode1" presStyleIdx="4" presStyleCnt="9"/>
      <dgm:spPr/>
    </dgm:pt>
    <dgm:pt modelId="{2D2BA017-6F1F-4172-9707-17595E7F5689}" type="pres">
      <dgm:prSet presAssocID="{5ED368C3-74AE-4431-8E25-F07AD63DED84}" presName="horz1" presStyleCnt="0"/>
      <dgm:spPr/>
    </dgm:pt>
    <dgm:pt modelId="{FFB78523-BFDF-4BC2-945F-ABA09D51A0F1}" type="pres">
      <dgm:prSet presAssocID="{5ED368C3-74AE-4431-8E25-F07AD63DED84}" presName="tx1" presStyleLbl="revTx" presStyleIdx="4" presStyleCnt="9"/>
      <dgm:spPr/>
    </dgm:pt>
    <dgm:pt modelId="{8357D5C9-BE0B-4EAB-A5ED-F1D308127922}" type="pres">
      <dgm:prSet presAssocID="{5ED368C3-74AE-4431-8E25-F07AD63DED84}" presName="vert1" presStyleCnt="0"/>
      <dgm:spPr/>
    </dgm:pt>
    <dgm:pt modelId="{5933BE17-5F5C-46E1-924C-AAFC127713C6}" type="pres">
      <dgm:prSet presAssocID="{E602366E-9F96-4231-8E77-A80C4B97679C}" presName="thickLine" presStyleLbl="alignNode1" presStyleIdx="5" presStyleCnt="9"/>
      <dgm:spPr/>
    </dgm:pt>
    <dgm:pt modelId="{761B3BDB-E46B-4FF6-92A0-7101389B3808}" type="pres">
      <dgm:prSet presAssocID="{E602366E-9F96-4231-8E77-A80C4B97679C}" presName="horz1" presStyleCnt="0"/>
      <dgm:spPr/>
    </dgm:pt>
    <dgm:pt modelId="{D42711DF-8E02-46D9-8CFF-3E806BEA9ABF}" type="pres">
      <dgm:prSet presAssocID="{E602366E-9F96-4231-8E77-A80C4B97679C}" presName="tx1" presStyleLbl="revTx" presStyleIdx="5" presStyleCnt="9"/>
      <dgm:spPr/>
    </dgm:pt>
    <dgm:pt modelId="{A98DE717-2941-4DF1-927E-8A8C551D610F}" type="pres">
      <dgm:prSet presAssocID="{E602366E-9F96-4231-8E77-A80C4B97679C}" presName="vert1" presStyleCnt="0"/>
      <dgm:spPr/>
    </dgm:pt>
    <dgm:pt modelId="{BFEE5F14-893F-4997-A946-E0BC724589A8}" type="pres">
      <dgm:prSet presAssocID="{80F2484B-C51E-48AE-A6F8-6BB812796719}" presName="thickLine" presStyleLbl="alignNode1" presStyleIdx="6" presStyleCnt="9"/>
      <dgm:spPr/>
    </dgm:pt>
    <dgm:pt modelId="{91D3FD0A-9835-4D2F-8F0D-AF19E7159FDA}" type="pres">
      <dgm:prSet presAssocID="{80F2484B-C51E-48AE-A6F8-6BB812796719}" presName="horz1" presStyleCnt="0"/>
      <dgm:spPr/>
    </dgm:pt>
    <dgm:pt modelId="{A72359CD-BA01-41CC-B315-5352F48A402A}" type="pres">
      <dgm:prSet presAssocID="{80F2484B-C51E-48AE-A6F8-6BB812796719}" presName="tx1" presStyleLbl="revTx" presStyleIdx="6" presStyleCnt="9"/>
      <dgm:spPr/>
    </dgm:pt>
    <dgm:pt modelId="{06B10BFD-003A-4683-87AF-E6ACE3903638}" type="pres">
      <dgm:prSet presAssocID="{80F2484B-C51E-48AE-A6F8-6BB812796719}" presName="vert1" presStyleCnt="0"/>
      <dgm:spPr/>
    </dgm:pt>
    <dgm:pt modelId="{96D7E2A4-AB97-4048-A24A-26E2CAF0C402}" type="pres">
      <dgm:prSet presAssocID="{3A2F35A2-6E0F-4430-BC9A-70966D4EACC2}" presName="thickLine" presStyleLbl="alignNode1" presStyleIdx="7" presStyleCnt="9"/>
      <dgm:spPr/>
    </dgm:pt>
    <dgm:pt modelId="{8F2DCF3A-38AE-4834-91BB-863BF6FA4F02}" type="pres">
      <dgm:prSet presAssocID="{3A2F35A2-6E0F-4430-BC9A-70966D4EACC2}" presName="horz1" presStyleCnt="0"/>
      <dgm:spPr/>
    </dgm:pt>
    <dgm:pt modelId="{07BAEA15-43D2-41C5-9442-E9E07EC30030}" type="pres">
      <dgm:prSet presAssocID="{3A2F35A2-6E0F-4430-BC9A-70966D4EACC2}" presName="tx1" presStyleLbl="revTx" presStyleIdx="7" presStyleCnt="9"/>
      <dgm:spPr/>
    </dgm:pt>
    <dgm:pt modelId="{64104990-1CD3-414E-AC48-3951707EC078}" type="pres">
      <dgm:prSet presAssocID="{3A2F35A2-6E0F-4430-BC9A-70966D4EACC2}" presName="vert1" presStyleCnt="0"/>
      <dgm:spPr/>
    </dgm:pt>
    <dgm:pt modelId="{E201A7A3-3D85-44E8-BA44-FE60AE9EFCC8}" type="pres">
      <dgm:prSet presAssocID="{F08FD92F-5028-4365-980E-4E96B3887CCC}" presName="thickLine" presStyleLbl="alignNode1" presStyleIdx="8" presStyleCnt="9"/>
      <dgm:spPr/>
    </dgm:pt>
    <dgm:pt modelId="{3DB3171A-499A-49EF-8A72-462191B0C88E}" type="pres">
      <dgm:prSet presAssocID="{F08FD92F-5028-4365-980E-4E96B3887CCC}" presName="horz1" presStyleCnt="0"/>
      <dgm:spPr/>
    </dgm:pt>
    <dgm:pt modelId="{7EB3CA52-DEAA-4D6D-81BE-79E26B4892F8}" type="pres">
      <dgm:prSet presAssocID="{F08FD92F-5028-4365-980E-4E96B3887CCC}" presName="tx1" presStyleLbl="revTx" presStyleIdx="8" presStyleCnt="9"/>
      <dgm:spPr/>
    </dgm:pt>
    <dgm:pt modelId="{5CC877C1-4995-4005-994B-0EC9E37458B5}" type="pres">
      <dgm:prSet presAssocID="{F08FD92F-5028-4365-980E-4E96B3887CCC}" presName="vert1" presStyleCnt="0"/>
      <dgm:spPr/>
    </dgm:pt>
  </dgm:ptLst>
  <dgm:cxnLst>
    <dgm:cxn modelId="{98CDE021-8F8F-4AEF-9453-1EE7FE08F3BB}" type="presOf" srcId="{48BE4548-E68F-40A2-8D23-A9B657F0360C}" destId="{2DEE61B2-6D53-4C58-8621-D30FC9253901}" srcOrd="0" destOrd="0" presId="urn:microsoft.com/office/officeart/2008/layout/LinedList"/>
    <dgm:cxn modelId="{A793462C-E7FF-4074-9594-36F1670B02C8}" type="presOf" srcId="{85F45828-6BB6-4629-BF10-749C974BDB61}" destId="{0A00687A-2EA9-45DD-9C4C-A9B34777314B}" srcOrd="0" destOrd="0" presId="urn:microsoft.com/office/officeart/2008/layout/LinedList"/>
    <dgm:cxn modelId="{2D1F1F2F-D67F-41DE-8190-696762A5F476}" type="presOf" srcId="{017AF74E-4B93-4E46-AFCE-F049A1CAFD4B}" destId="{5782F41D-9E05-43F5-AAC8-7EE2D32C0C49}" srcOrd="0" destOrd="0" presId="urn:microsoft.com/office/officeart/2008/layout/LinedList"/>
    <dgm:cxn modelId="{33E69B3F-BD7A-4C96-A423-1A97A0A39595}" srcId="{017AF74E-4B93-4E46-AFCE-F049A1CAFD4B}" destId="{80F2484B-C51E-48AE-A6F8-6BB812796719}" srcOrd="6" destOrd="0" parTransId="{D4DEC1B7-B71D-47D0-8252-0C356C2B37AF}" sibTransId="{9942B87D-6898-4930-8B0C-34EC7F326E76}"/>
    <dgm:cxn modelId="{E64B554D-3620-493C-899B-F08E8EFC9312}" srcId="{017AF74E-4B93-4E46-AFCE-F049A1CAFD4B}" destId="{3A2F35A2-6E0F-4430-BC9A-70966D4EACC2}" srcOrd="7" destOrd="0" parTransId="{7B484C27-C7C6-4579-8788-62DAB8B60730}" sibTransId="{F7405D62-CB06-4327-9ED6-CFC6B29F70CF}"/>
    <dgm:cxn modelId="{7ED0DD59-7201-4B07-90A4-92C6EE714AF8}" srcId="{017AF74E-4B93-4E46-AFCE-F049A1CAFD4B}" destId="{E602366E-9F96-4231-8E77-A80C4B97679C}" srcOrd="5" destOrd="0" parTransId="{79E8FF9C-E9AA-47D3-AB70-2C4792C32E98}" sibTransId="{6432556C-C813-4811-B22C-40877BA04418}"/>
    <dgm:cxn modelId="{95958C82-4CEF-467E-B8A2-0E2D46845183}" type="presOf" srcId="{F08FD92F-5028-4365-980E-4E96B3887CCC}" destId="{7EB3CA52-DEAA-4D6D-81BE-79E26B4892F8}" srcOrd="0" destOrd="0" presId="urn:microsoft.com/office/officeart/2008/layout/LinedList"/>
    <dgm:cxn modelId="{B0F10A8B-6CE9-4A8E-A37A-FCF049066F75}" srcId="{017AF74E-4B93-4E46-AFCE-F049A1CAFD4B}" destId="{F08FD92F-5028-4365-980E-4E96B3887CCC}" srcOrd="8" destOrd="0" parTransId="{94D040A7-B50D-4A04-B104-7BE33F4991CA}" sibTransId="{3C475BCF-3F3D-4A1B-BE61-43AA00C181DC}"/>
    <dgm:cxn modelId="{A3903099-467A-40A6-B3C0-72507DD592B1}" type="presOf" srcId="{326EBE5A-AF43-47C5-83B3-F1EE8F1CC80E}" destId="{E79D6CF8-9334-4FC3-A0BA-5B4DD392A342}" srcOrd="0" destOrd="0" presId="urn:microsoft.com/office/officeart/2008/layout/LinedList"/>
    <dgm:cxn modelId="{D89D23A1-6E21-4FA7-8398-4E40FF11208A}" type="presOf" srcId="{3A2F35A2-6E0F-4430-BC9A-70966D4EACC2}" destId="{07BAEA15-43D2-41C5-9442-E9E07EC30030}" srcOrd="0" destOrd="0" presId="urn:microsoft.com/office/officeart/2008/layout/LinedList"/>
    <dgm:cxn modelId="{F6210CA2-6F78-4926-9F5E-46FBCCB6283E}" type="presOf" srcId="{5ED368C3-74AE-4431-8E25-F07AD63DED84}" destId="{FFB78523-BFDF-4BC2-945F-ABA09D51A0F1}" srcOrd="0" destOrd="0" presId="urn:microsoft.com/office/officeart/2008/layout/LinedList"/>
    <dgm:cxn modelId="{F09572AA-20D4-4A18-9A8B-6E74FECD1C2E}" srcId="{017AF74E-4B93-4E46-AFCE-F049A1CAFD4B}" destId="{D1CD26C7-EE7C-4356-B534-68C7196016D9}" srcOrd="0" destOrd="0" parTransId="{AA2EDFFA-C2AA-411F-9FC3-40057958CE02}" sibTransId="{2163BBE9-35A8-4E42-ACB6-FEB790752563}"/>
    <dgm:cxn modelId="{C7D72CB3-DD4A-434C-97F1-9800034EB241}" srcId="{017AF74E-4B93-4E46-AFCE-F049A1CAFD4B}" destId="{5ED368C3-74AE-4431-8E25-F07AD63DED84}" srcOrd="4" destOrd="0" parTransId="{44539A71-D340-478E-8FE5-BF5D5F61F0BD}" sibTransId="{C010AE7D-C619-446C-8EC3-532C0FC7AA0E}"/>
    <dgm:cxn modelId="{65CD5CBE-9238-4F30-BA21-87CE58AC67B0}" type="presOf" srcId="{D1CD26C7-EE7C-4356-B534-68C7196016D9}" destId="{663C09D8-93F3-4121-86D7-90B3BEC86606}" srcOrd="0" destOrd="0" presId="urn:microsoft.com/office/officeart/2008/layout/LinedList"/>
    <dgm:cxn modelId="{6FAC51D2-D862-4866-A9C3-2BA961C21CA1}" srcId="{017AF74E-4B93-4E46-AFCE-F049A1CAFD4B}" destId="{48BE4548-E68F-40A2-8D23-A9B657F0360C}" srcOrd="2" destOrd="0" parTransId="{54190C64-1EDF-4A4B-944C-92DF240B5386}" sibTransId="{A23C6E59-9B7D-4F17-80C3-46AFF72A5BE0}"/>
    <dgm:cxn modelId="{EB59FEE0-B5C7-4DF4-9EC0-BC4F6C30E73B}" srcId="{017AF74E-4B93-4E46-AFCE-F049A1CAFD4B}" destId="{85F45828-6BB6-4629-BF10-749C974BDB61}" srcOrd="3" destOrd="0" parTransId="{89C46A7F-7B26-4715-8324-F294E470FBD7}" sibTransId="{CBB0184A-7EFF-4CEE-94C7-704119C9F574}"/>
    <dgm:cxn modelId="{E9854AE7-8C7F-46EA-B69E-C16E3629FA47}" type="presOf" srcId="{80F2484B-C51E-48AE-A6F8-6BB812796719}" destId="{A72359CD-BA01-41CC-B315-5352F48A402A}" srcOrd="0" destOrd="0" presId="urn:microsoft.com/office/officeart/2008/layout/LinedList"/>
    <dgm:cxn modelId="{548028E8-513A-478E-936F-62BE70B45AF8}" srcId="{017AF74E-4B93-4E46-AFCE-F049A1CAFD4B}" destId="{326EBE5A-AF43-47C5-83B3-F1EE8F1CC80E}" srcOrd="1" destOrd="0" parTransId="{44C81C01-D472-416A-B851-04E116FEBC59}" sibTransId="{3C6562FC-491A-48F6-9A2D-D101A3038F2D}"/>
    <dgm:cxn modelId="{AB2EE0F6-9121-4E72-9F66-073BCA8248FE}" type="presOf" srcId="{E602366E-9F96-4231-8E77-A80C4B97679C}" destId="{D42711DF-8E02-46D9-8CFF-3E806BEA9ABF}" srcOrd="0" destOrd="0" presId="urn:microsoft.com/office/officeart/2008/layout/LinedList"/>
    <dgm:cxn modelId="{A01424B6-25FD-4518-AF37-F4228DFFE614}" type="presParOf" srcId="{5782F41D-9E05-43F5-AAC8-7EE2D32C0C49}" destId="{82DD0DFA-C84B-475F-AA10-354FD1A47749}" srcOrd="0" destOrd="0" presId="urn:microsoft.com/office/officeart/2008/layout/LinedList"/>
    <dgm:cxn modelId="{3EF260AF-A424-4B63-B4C2-47F00CB761D0}" type="presParOf" srcId="{5782F41D-9E05-43F5-AAC8-7EE2D32C0C49}" destId="{FC8D1850-E0F7-4830-929D-89C55E0685AC}" srcOrd="1" destOrd="0" presId="urn:microsoft.com/office/officeart/2008/layout/LinedList"/>
    <dgm:cxn modelId="{48B2F70B-8A2F-4472-9176-92A83EFE2FF9}" type="presParOf" srcId="{FC8D1850-E0F7-4830-929D-89C55E0685AC}" destId="{663C09D8-93F3-4121-86D7-90B3BEC86606}" srcOrd="0" destOrd="0" presId="urn:microsoft.com/office/officeart/2008/layout/LinedList"/>
    <dgm:cxn modelId="{6B754A1F-7FBC-48FD-BFD0-9117E06F2490}" type="presParOf" srcId="{FC8D1850-E0F7-4830-929D-89C55E0685AC}" destId="{DB3CD531-E4F7-4413-AD8A-15989E18E975}" srcOrd="1" destOrd="0" presId="urn:microsoft.com/office/officeart/2008/layout/LinedList"/>
    <dgm:cxn modelId="{21A52E1B-2D8F-4698-B10E-A4E5F408D645}" type="presParOf" srcId="{5782F41D-9E05-43F5-AAC8-7EE2D32C0C49}" destId="{9459A6D2-69DB-4823-A1DD-D9075F213718}" srcOrd="2" destOrd="0" presId="urn:microsoft.com/office/officeart/2008/layout/LinedList"/>
    <dgm:cxn modelId="{C6849C52-E824-47C8-8849-E2FBA7DCC33C}" type="presParOf" srcId="{5782F41D-9E05-43F5-AAC8-7EE2D32C0C49}" destId="{04F70806-7DD0-4BA1-B156-6F66099B58CC}" srcOrd="3" destOrd="0" presId="urn:microsoft.com/office/officeart/2008/layout/LinedList"/>
    <dgm:cxn modelId="{816A98CC-5648-4A25-929F-01F0EF244F34}" type="presParOf" srcId="{04F70806-7DD0-4BA1-B156-6F66099B58CC}" destId="{E79D6CF8-9334-4FC3-A0BA-5B4DD392A342}" srcOrd="0" destOrd="0" presId="urn:microsoft.com/office/officeart/2008/layout/LinedList"/>
    <dgm:cxn modelId="{48E42EEB-2B7F-44F6-A5E9-C30EF1A2EB99}" type="presParOf" srcId="{04F70806-7DD0-4BA1-B156-6F66099B58CC}" destId="{B65D3DDA-4202-4CAF-A62E-49EE8B519140}" srcOrd="1" destOrd="0" presId="urn:microsoft.com/office/officeart/2008/layout/LinedList"/>
    <dgm:cxn modelId="{D401C651-F851-4589-B8D1-34A0FB696475}" type="presParOf" srcId="{5782F41D-9E05-43F5-AAC8-7EE2D32C0C49}" destId="{AFB2D3CB-28B5-41FB-8B48-BD70E8F26FB5}" srcOrd="4" destOrd="0" presId="urn:microsoft.com/office/officeart/2008/layout/LinedList"/>
    <dgm:cxn modelId="{52236C0E-FA5B-4BB1-A3E1-05CBE213D795}" type="presParOf" srcId="{5782F41D-9E05-43F5-AAC8-7EE2D32C0C49}" destId="{A3A4CBC7-0225-47E6-A9A4-3707A67FCBDD}" srcOrd="5" destOrd="0" presId="urn:microsoft.com/office/officeart/2008/layout/LinedList"/>
    <dgm:cxn modelId="{D09BC49D-E31B-4D6D-98B8-C345C8DA7394}" type="presParOf" srcId="{A3A4CBC7-0225-47E6-A9A4-3707A67FCBDD}" destId="{2DEE61B2-6D53-4C58-8621-D30FC9253901}" srcOrd="0" destOrd="0" presId="urn:microsoft.com/office/officeart/2008/layout/LinedList"/>
    <dgm:cxn modelId="{F349C5E8-2EF9-4D30-B3FD-A141C6CD5A76}" type="presParOf" srcId="{A3A4CBC7-0225-47E6-A9A4-3707A67FCBDD}" destId="{968EAA6F-FF1D-4343-A983-A2113F401BA3}" srcOrd="1" destOrd="0" presId="urn:microsoft.com/office/officeart/2008/layout/LinedList"/>
    <dgm:cxn modelId="{61E3ACCB-36FB-4040-9A32-B4A47D87A365}" type="presParOf" srcId="{5782F41D-9E05-43F5-AAC8-7EE2D32C0C49}" destId="{D4BAD75E-841E-45A7-BAEE-324E33C6102C}" srcOrd="6" destOrd="0" presId="urn:microsoft.com/office/officeart/2008/layout/LinedList"/>
    <dgm:cxn modelId="{77A6775C-C140-4071-89CF-0515D6184D9C}" type="presParOf" srcId="{5782F41D-9E05-43F5-AAC8-7EE2D32C0C49}" destId="{582C3032-4871-4D38-9441-254E99DCC424}" srcOrd="7" destOrd="0" presId="urn:microsoft.com/office/officeart/2008/layout/LinedList"/>
    <dgm:cxn modelId="{FC782132-C296-4C2E-8E02-FF830876BB66}" type="presParOf" srcId="{582C3032-4871-4D38-9441-254E99DCC424}" destId="{0A00687A-2EA9-45DD-9C4C-A9B34777314B}" srcOrd="0" destOrd="0" presId="urn:microsoft.com/office/officeart/2008/layout/LinedList"/>
    <dgm:cxn modelId="{B89B9C7F-FC7E-44EB-96D2-532D6C460CF9}" type="presParOf" srcId="{582C3032-4871-4D38-9441-254E99DCC424}" destId="{9978AD43-D09B-4593-87FC-1875C72AAC1A}" srcOrd="1" destOrd="0" presId="urn:microsoft.com/office/officeart/2008/layout/LinedList"/>
    <dgm:cxn modelId="{50C421ED-F58D-4DC9-9F9D-BC5E54A534E2}" type="presParOf" srcId="{5782F41D-9E05-43F5-AAC8-7EE2D32C0C49}" destId="{96631636-098A-49C8-8D67-564F107DDDE3}" srcOrd="8" destOrd="0" presId="urn:microsoft.com/office/officeart/2008/layout/LinedList"/>
    <dgm:cxn modelId="{AF95FAD8-9444-4DD9-9228-E82D9091E6A5}" type="presParOf" srcId="{5782F41D-9E05-43F5-AAC8-7EE2D32C0C49}" destId="{2D2BA017-6F1F-4172-9707-17595E7F5689}" srcOrd="9" destOrd="0" presId="urn:microsoft.com/office/officeart/2008/layout/LinedList"/>
    <dgm:cxn modelId="{D550D2CF-109A-4364-B7C8-129C50D0FD20}" type="presParOf" srcId="{2D2BA017-6F1F-4172-9707-17595E7F5689}" destId="{FFB78523-BFDF-4BC2-945F-ABA09D51A0F1}" srcOrd="0" destOrd="0" presId="urn:microsoft.com/office/officeart/2008/layout/LinedList"/>
    <dgm:cxn modelId="{5081CAE4-70FD-4E26-BFA5-F28591D63AC3}" type="presParOf" srcId="{2D2BA017-6F1F-4172-9707-17595E7F5689}" destId="{8357D5C9-BE0B-4EAB-A5ED-F1D308127922}" srcOrd="1" destOrd="0" presId="urn:microsoft.com/office/officeart/2008/layout/LinedList"/>
    <dgm:cxn modelId="{A7AD6E88-A0BA-4CB3-BD31-125F5DC76135}" type="presParOf" srcId="{5782F41D-9E05-43F5-AAC8-7EE2D32C0C49}" destId="{5933BE17-5F5C-46E1-924C-AAFC127713C6}" srcOrd="10" destOrd="0" presId="urn:microsoft.com/office/officeart/2008/layout/LinedList"/>
    <dgm:cxn modelId="{F7869C8B-B5EE-4689-BC92-66C26A81ED63}" type="presParOf" srcId="{5782F41D-9E05-43F5-AAC8-7EE2D32C0C49}" destId="{761B3BDB-E46B-4FF6-92A0-7101389B3808}" srcOrd="11" destOrd="0" presId="urn:microsoft.com/office/officeart/2008/layout/LinedList"/>
    <dgm:cxn modelId="{169B2F01-ACD3-4BE1-9EAD-B7AEDC452606}" type="presParOf" srcId="{761B3BDB-E46B-4FF6-92A0-7101389B3808}" destId="{D42711DF-8E02-46D9-8CFF-3E806BEA9ABF}" srcOrd="0" destOrd="0" presId="urn:microsoft.com/office/officeart/2008/layout/LinedList"/>
    <dgm:cxn modelId="{55FD283B-A916-4CC5-B18F-258DCB6C5B07}" type="presParOf" srcId="{761B3BDB-E46B-4FF6-92A0-7101389B3808}" destId="{A98DE717-2941-4DF1-927E-8A8C551D610F}" srcOrd="1" destOrd="0" presId="urn:microsoft.com/office/officeart/2008/layout/LinedList"/>
    <dgm:cxn modelId="{19CA9388-D6E4-4AEE-A9A3-0E4F927FF988}" type="presParOf" srcId="{5782F41D-9E05-43F5-AAC8-7EE2D32C0C49}" destId="{BFEE5F14-893F-4997-A946-E0BC724589A8}" srcOrd="12" destOrd="0" presId="urn:microsoft.com/office/officeart/2008/layout/LinedList"/>
    <dgm:cxn modelId="{DC5E73CF-85FF-4B9E-AC75-1EF8DE291C0C}" type="presParOf" srcId="{5782F41D-9E05-43F5-AAC8-7EE2D32C0C49}" destId="{91D3FD0A-9835-4D2F-8F0D-AF19E7159FDA}" srcOrd="13" destOrd="0" presId="urn:microsoft.com/office/officeart/2008/layout/LinedList"/>
    <dgm:cxn modelId="{DE940D71-AB88-45D1-B9C5-96A3F1A9E1F4}" type="presParOf" srcId="{91D3FD0A-9835-4D2F-8F0D-AF19E7159FDA}" destId="{A72359CD-BA01-41CC-B315-5352F48A402A}" srcOrd="0" destOrd="0" presId="urn:microsoft.com/office/officeart/2008/layout/LinedList"/>
    <dgm:cxn modelId="{E3E049BD-B077-4E40-BF34-7205D3E0D1F0}" type="presParOf" srcId="{91D3FD0A-9835-4D2F-8F0D-AF19E7159FDA}" destId="{06B10BFD-003A-4683-87AF-E6ACE3903638}" srcOrd="1" destOrd="0" presId="urn:microsoft.com/office/officeart/2008/layout/LinedList"/>
    <dgm:cxn modelId="{3317D437-3752-4F6E-86BF-0B67DC18EB9B}" type="presParOf" srcId="{5782F41D-9E05-43F5-AAC8-7EE2D32C0C49}" destId="{96D7E2A4-AB97-4048-A24A-26E2CAF0C402}" srcOrd="14" destOrd="0" presId="urn:microsoft.com/office/officeart/2008/layout/LinedList"/>
    <dgm:cxn modelId="{EFC902D4-061C-46A0-A114-4181FB46FA5C}" type="presParOf" srcId="{5782F41D-9E05-43F5-AAC8-7EE2D32C0C49}" destId="{8F2DCF3A-38AE-4834-91BB-863BF6FA4F02}" srcOrd="15" destOrd="0" presId="urn:microsoft.com/office/officeart/2008/layout/LinedList"/>
    <dgm:cxn modelId="{A9C81394-F467-4C81-A554-0E56273D254D}" type="presParOf" srcId="{8F2DCF3A-38AE-4834-91BB-863BF6FA4F02}" destId="{07BAEA15-43D2-41C5-9442-E9E07EC30030}" srcOrd="0" destOrd="0" presId="urn:microsoft.com/office/officeart/2008/layout/LinedList"/>
    <dgm:cxn modelId="{AE29896E-1EE1-4A78-BA20-8D45A991F5EE}" type="presParOf" srcId="{8F2DCF3A-38AE-4834-91BB-863BF6FA4F02}" destId="{64104990-1CD3-414E-AC48-3951707EC078}" srcOrd="1" destOrd="0" presId="urn:microsoft.com/office/officeart/2008/layout/LinedList"/>
    <dgm:cxn modelId="{135C11C7-EFF4-4458-91A6-813C29FCC25A}" type="presParOf" srcId="{5782F41D-9E05-43F5-AAC8-7EE2D32C0C49}" destId="{E201A7A3-3D85-44E8-BA44-FE60AE9EFCC8}" srcOrd="16" destOrd="0" presId="urn:microsoft.com/office/officeart/2008/layout/LinedList"/>
    <dgm:cxn modelId="{3D590D6F-C727-4131-911E-E121EC798420}" type="presParOf" srcId="{5782F41D-9E05-43F5-AAC8-7EE2D32C0C49}" destId="{3DB3171A-499A-49EF-8A72-462191B0C88E}" srcOrd="17" destOrd="0" presId="urn:microsoft.com/office/officeart/2008/layout/LinedList"/>
    <dgm:cxn modelId="{11436752-0F83-42B5-BD12-111FC909974E}" type="presParOf" srcId="{3DB3171A-499A-49EF-8A72-462191B0C88E}" destId="{7EB3CA52-DEAA-4D6D-81BE-79E26B4892F8}" srcOrd="0" destOrd="0" presId="urn:microsoft.com/office/officeart/2008/layout/LinedList"/>
    <dgm:cxn modelId="{8BEBA4EC-47EC-4619-B6C2-82102B09A729}" type="presParOf" srcId="{3DB3171A-499A-49EF-8A72-462191B0C88E}" destId="{5CC877C1-4995-4005-994B-0EC9E37458B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7513E9-F16D-4F06-BDB9-D23C65885445}"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2AC41C34-A54A-4676-B167-EC3779F94175}">
      <dgm:prSet/>
      <dgm:spPr/>
      <dgm:t>
        <a:bodyPr/>
        <a:lstStyle/>
        <a:p>
          <a:r>
            <a:rPr lang="en-US">
              <a:hlinkClick xmlns:r="http://schemas.openxmlformats.org/officeDocument/2006/relationships" r:id="rId1">
                <a:extLst>
                  <a:ext uri="{A12FA001-AC4F-418D-AE19-62706E023703}">
                    <ahyp:hlinkClr xmlns:ahyp="http://schemas.microsoft.com/office/drawing/2018/hyperlinkcolor" val="tx"/>
                  </a:ext>
                </a:extLst>
              </a:hlinkClick>
            </a:rPr>
            <a:t>Texas Senate Bill 11 (SB 11)</a:t>
          </a:r>
          <a:r>
            <a:rPr lang="en-US"/>
            <a:t> was passed by the Texas Legislature and was signed into law by Governor Greg Abbott on June 1, 2015. It is often referred to as </a:t>
          </a:r>
          <a:r>
            <a:rPr lang="en-US" b="1" u="sng"/>
            <a:t>“Campus Carry,” </a:t>
          </a:r>
          <a:r>
            <a:rPr lang="en-US"/>
            <a:t>and it permits individuals with a license to carry or a concealed handgun license to carry a concealed weapon on public junior college campuses in Texas </a:t>
          </a:r>
          <a:r>
            <a:rPr lang="en-US" b="1" u="sng"/>
            <a:t>beginning August 1, 2017.</a:t>
          </a:r>
          <a:endParaRPr lang="en-US"/>
        </a:p>
      </dgm:t>
    </dgm:pt>
    <dgm:pt modelId="{95D8749A-CF41-418F-AD31-9AF07C4F19FA}" type="parTrans" cxnId="{118FB896-7F6C-4D3D-9A2C-23F34E5490E5}">
      <dgm:prSet/>
      <dgm:spPr/>
      <dgm:t>
        <a:bodyPr/>
        <a:lstStyle/>
        <a:p>
          <a:endParaRPr lang="en-US"/>
        </a:p>
      </dgm:t>
    </dgm:pt>
    <dgm:pt modelId="{C1F64EE8-76F6-4A3E-9749-376FFA134E46}" type="sibTrans" cxnId="{118FB896-7F6C-4D3D-9A2C-23F34E5490E5}">
      <dgm:prSet/>
      <dgm:spPr/>
      <dgm:t>
        <a:bodyPr/>
        <a:lstStyle/>
        <a:p>
          <a:endParaRPr lang="en-US"/>
        </a:p>
      </dgm:t>
    </dgm:pt>
    <dgm:pt modelId="{94DA704D-8F88-448D-8391-2C38773C5960}">
      <dgm:prSet/>
      <dgm:spPr/>
      <dgm:t>
        <a:bodyPr/>
        <a:lstStyle/>
        <a:p>
          <a:pPr rtl="0"/>
          <a:r>
            <a:rPr lang="en-US"/>
            <a:t>Carrying concealed handguns by license holders will be </a:t>
          </a:r>
          <a:r>
            <a:rPr lang="en-US" b="1"/>
            <a:t>prohibited in:</a:t>
          </a:r>
          <a:r>
            <a:rPr lang="en-US" b="1">
              <a:latin typeface="Calibri Light" panose="020F0302020204030204"/>
            </a:rPr>
            <a:t> </a:t>
          </a:r>
          <a:endParaRPr lang="en-US"/>
        </a:p>
      </dgm:t>
    </dgm:pt>
    <dgm:pt modelId="{CC3D8836-5F68-4368-A43D-EA9B8797106A}" type="parTrans" cxnId="{40C4EAB1-73E3-47DA-B33D-A2F5CA0DFD85}">
      <dgm:prSet/>
      <dgm:spPr/>
      <dgm:t>
        <a:bodyPr/>
        <a:lstStyle/>
        <a:p>
          <a:endParaRPr lang="en-US"/>
        </a:p>
      </dgm:t>
    </dgm:pt>
    <dgm:pt modelId="{3AFA8A41-DDA7-4A86-9106-AABB0A964891}" type="sibTrans" cxnId="{40C4EAB1-73E3-47DA-B33D-A2F5CA0DFD85}">
      <dgm:prSet/>
      <dgm:spPr/>
      <dgm:t>
        <a:bodyPr/>
        <a:lstStyle/>
        <a:p>
          <a:endParaRPr lang="en-US"/>
        </a:p>
      </dgm:t>
    </dgm:pt>
    <dgm:pt modelId="{8EF46019-AC64-4FA1-8266-7BDC2D2271C0}">
      <dgm:prSet/>
      <dgm:spPr/>
      <dgm:t>
        <a:bodyPr/>
        <a:lstStyle/>
        <a:p>
          <a:r>
            <a:rPr lang="en-US"/>
            <a:t>The Childcare Center and playground facilities</a:t>
          </a:r>
        </a:p>
      </dgm:t>
    </dgm:pt>
    <dgm:pt modelId="{8F122057-28E0-4AFD-93CE-7D3B6A22D105}" type="parTrans" cxnId="{4D477F4B-9350-4C2E-959F-0E5CD0400D87}">
      <dgm:prSet/>
      <dgm:spPr/>
      <dgm:t>
        <a:bodyPr/>
        <a:lstStyle/>
        <a:p>
          <a:endParaRPr lang="en-US"/>
        </a:p>
      </dgm:t>
    </dgm:pt>
    <dgm:pt modelId="{26B7E32F-3F52-4FDB-9619-7098C597CB58}" type="sibTrans" cxnId="{4D477F4B-9350-4C2E-959F-0E5CD0400D87}">
      <dgm:prSet/>
      <dgm:spPr/>
      <dgm:t>
        <a:bodyPr/>
        <a:lstStyle/>
        <a:p>
          <a:endParaRPr lang="en-US"/>
        </a:p>
      </dgm:t>
    </dgm:pt>
    <dgm:pt modelId="{F7B566B2-B28B-4F3E-A51D-A3A47E982ED8}">
      <dgm:prSet/>
      <dgm:spPr/>
      <dgm:t>
        <a:bodyPr/>
        <a:lstStyle/>
        <a:p>
          <a:r>
            <a:rPr lang="en-US"/>
            <a:t>OC TECHS – Odessa Career and Technical Education High School</a:t>
          </a:r>
        </a:p>
      </dgm:t>
    </dgm:pt>
    <dgm:pt modelId="{97EFE377-840D-4AEE-BFEC-5812448D4B73}" type="parTrans" cxnId="{E203C3C0-61B6-46FE-BC69-7E9A445DFD98}">
      <dgm:prSet/>
      <dgm:spPr/>
      <dgm:t>
        <a:bodyPr/>
        <a:lstStyle/>
        <a:p>
          <a:endParaRPr lang="en-US"/>
        </a:p>
      </dgm:t>
    </dgm:pt>
    <dgm:pt modelId="{FC021E3D-464B-45DC-80E5-D0AF5890B0C9}" type="sibTrans" cxnId="{E203C3C0-61B6-46FE-BC69-7E9A445DFD98}">
      <dgm:prSet/>
      <dgm:spPr/>
      <dgm:t>
        <a:bodyPr/>
        <a:lstStyle/>
        <a:p>
          <a:endParaRPr lang="en-US"/>
        </a:p>
      </dgm:t>
    </dgm:pt>
    <dgm:pt modelId="{63B0FCCD-D912-46A5-A518-45E4E0777C7B}">
      <dgm:prSet/>
      <dgm:spPr/>
      <dgm:t>
        <a:bodyPr/>
        <a:lstStyle/>
        <a:p>
          <a:r>
            <a:rPr lang="en-US"/>
            <a:t>Campus locations used for governmental meetings or as polling places</a:t>
          </a:r>
        </a:p>
      </dgm:t>
    </dgm:pt>
    <dgm:pt modelId="{2E456142-555D-48B0-A7EE-2967DB5A9939}" type="parTrans" cxnId="{5C2E930B-FBC4-4F8A-A6D6-CFAE4F649999}">
      <dgm:prSet/>
      <dgm:spPr/>
      <dgm:t>
        <a:bodyPr/>
        <a:lstStyle/>
        <a:p>
          <a:endParaRPr lang="en-US"/>
        </a:p>
      </dgm:t>
    </dgm:pt>
    <dgm:pt modelId="{2B186B30-8FF3-4360-B003-E276F7A6F65A}" type="sibTrans" cxnId="{5C2E930B-FBC4-4F8A-A6D6-CFAE4F649999}">
      <dgm:prSet/>
      <dgm:spPr/>
      <dgm:t>
        <a:bodyPr/>
        <a:lstStyle/>
        <a:p>
          <a:endParaRPr lang="en-US"/>
        </a:p>
      </dgm:t>
    </dgm:pt>
    <dgm:pt modelId="{D549BB99-13FF-484C-933C-3F114B6E2437}">
      <dgm:prSet/>
      <dgm:spPr/>
      <dgm:t>
        <a:bodyPr/>
        <a:lstStyle/>
        <a:p>
          <a:r>
            <a:rPr lang="en-US"/>
            <a:t>The college will not provide weapon storage facilities in campus buildings or campus residence halls</a:t>
          </a:r>
        </a:p>
      </dgm:t>
    </dgm:pt>
    <dgm:pt modelId="{6A36D6F9-23E3-41D6-BE58-79553FF2E6D1}" type="parTrans" cxnId="{607D936C-A96A-428C-97E0-29DCDDE35B1E}">
      <dgm:prSet/>
      <dgm:spPr/>
      <dgm:t>
        <a:bodyPr/>
        <a:lstStyle/>
        <a:p>
          <a:endParaRPr lang="en-US"/>
        </a:p>
      </dgm:t>
    </dgm:pt>
    <dgm:pt modelId="{BCADFAF4-B6DC-43FB-9DE6-AF9C3A0BE7FE}" type="sibTrans" cxnId="{607D936C-A96A-428C-97E0-29DCDDE35B1E}">
      <dgm:prSet/>
      <dgm:spPr/>
      <dgm:t>
        <a:bodyPr/>
        <a:lstStyle/>
        <a:p>
          <a:endParaRPr lang="en-US"/>
        </a:p>
      </dgm:t>
    </dgm:pt>
    <dgm:pt modelId="{3C92F29C-146A-433F-94AB-64429002D8FE}">
      <dgm:prSet/>
      <dgm:spPr/>
      <dgm:t>
        <a:bodyPr/>
        <a:lstStyle/>
        <a:p>
          <a:r>
            <a:rPr lang="en-US" b="1"/>
            <a:t>Please note: House Bill 910 (the “Open Carry” law), was also signed by the Governor in January of 2015; however, institutions of higher education were exempted from “Open Carry” legislation.  As such, </a:t>
          </a:r>
          <a:r>
            <a:rPr lang="en-US" b="1" u="sng"/>
            <a:t>Open Carry anywhere on the Odessa College campus or college owned/leased facilities is prohibited and will be considered a violation of state law.</a:t>
          </a:r>
          <a:endParaRPr lang="en-US"/>
        </a:p>
      </dgm:t>
    </dgm:pt>
    <dgm:pt modelId="{7B3F8873-1899-4A5E-B139-D50E43257A7A}" type="parTrans" cxnId="{2B9C5698-2891-482C-937B-1EA0ABF3FE83}">
      <dgm:prSet/>
      <dgm:spPr/>
      <dgm:t>
        <a:bodyPr/>
        <a:lstStyle/>
        <a:p>
          <a:endParaRPr lang="en-US"/>
        </a:p>
      </dgm:t>
    </dgm:pt>
    <dgm:pt modelId="{2A5E1515-5A83-4BD0-96B1-619C520F3A69}" type="sibTrans" cxnId="{2B9C5698-2891-482C-937B-1EA0ABF3FE83}">
      <dgm:prSet/>
      <dgm:spPr/>
      <dgm:t>
        <a:bodyPr/>
        <a:lstStyle/>
        <a:p>
          <a:endParaRPr lang="en-US"/>
        </a:p>
      </dgm:t>
    </dgm:pt>
    <dgm:pt modelId="{19C41974-8BBC-47AD-931D-5E8CCA805017}" type="pres">
      <dgm:prSet presAssocID="{437513E9-F16D-4F06-BDB9-D23C65885445}" presName="linear" presStyleCnt="0">
        <dgm:presLayoutVars>
          <dgm:animLvl val="lvl"/>
          <dgm:resizeHandles val="exact"/>
        </dgm:presLayoutVars>
      </dgm:prSet>
      <dgm:spPr/>
    </dgm:pt>
    <dgm:pt modelId="{1099FB65-3407-4345-925A-AD790D48350A}" type="pres">
      <dgm:prSet presAssocID="{2AC41C34-A54A-4676-B167-EC3779F94175}" presName="parentText" presStyleLbl="node1" presStyleIdx="0" presStyleCnt="4">
        <dgm:presLayoutVars>
          <dgm:chMax val="0"/>
          <dgm:bulletEnabled val="1"/>
        </dgm:presLayoutVars>
      </dgm:prSet>
      <dgm:spPr/>
    </dgm:pt>
    <dgm:pt modelId="{965B39C0-2059-4911-B164-57F31BF3FC08}" type="pres">
      <dgm:prSet presAssocID="{C1F64EE8-76F6-4A3E-9749-376FFA134E46}" presName="spacer" presStyleCnt="0"/>
      <dgm:spPr/>
    </dgm:pt>
    <dgm:pt modelId="{9EB6FA86-7F7A-492F-A253-E3E0659EA768}" type="pres">
      <dgm:prSet presAssocID="{94DA704D-8F88-448D-8391-2C38773C5960}" presName="parentText" presStyleLbl="node1" presStyleIdx="1" presStyleCnt="4">
        <dgm:presLayoutVars>
          <dgm:chMax val="0"/>
          <dgm:bulletEnabled val="1"/>
        </dgm:presLayoutVars>
      </dgm:prSet>
      <dgm:spPr/>
    </dgm:pt>
    <dgm:pt modelId="{F5BB68FF-A13E-4C3A-B90F-C0EDCA4156A1}" type="pres">
      <dgm:prSet presAssocID="{94DA704D-8F88-448D-8391-2C38773C5960}" presName="childText" presStyleLbl="revTx" presStyleIdx="0" presStyleCnt="1">
        <dgm:presLayoutVars>
          <dgm:bulletEnabled val="1"/>
        </dgm:presLayoutVars>
      </dgm:prSet>
      <dgm:spPr/>
    </dgm:pt>
    <dgm:pt modelId="{7ED21EBA-D8B3-45D5-B040-8DB6FC7DC0FE}" type="pres">
      <dgm:prSet presAssocID="{D549BB99-13FF-484C-933C-3F114B6E2437}" presName="parentText" presStyleLbl="node1" presStyleIdx="2" presStyleCnt="4">
        <dgm:presLayoutVars>
          <dgm:chMax val="0"/>
          <dgm:bulletEnabled val="1"/>
        </dgm:presLayoutVars>
      </dgm:prSet>
      <dgm:spPr/>
    </dgm:pt>
    <dgm:pt modelId="{C7D7A621-1DC9-400B-86F9-73D3AFB248F3}" type="pres">
      <dgm:prSet presAssocID="{BCADFAF4-B6DC-43FB-9DE6-AF9C3A0BE7FE}" presName="spacer" presStyleCnt="0"/>
      <dgm:spPr/>
    </dgm:pt>
    <dgm:pt modelId="{138D9D79-FF06-4262-87B9-1EDC390333FE}" type="pres">
      <dgm:prSet presAssocID="{3C92F29C-146A-433F-94AB-64429002D8FE}" presName="parentText" presStyleLbl="node1" presStyleIdx="3" presStyleCnt="4">
        <dgm:presLayoutVars>
          <dgm:chMax val="0"/>
          <dgm:bulletEnabled val="1"/>
        </dgm:presLayoutVars>
      </dgm:prSet>
      <dgm:spPr/>
    </dgm:pt>
  </dgm:ptLst>
  <dgm:cxnLst>
    <dgm:cxn modelId="{5C2E930B-FBC4-4F8A-A6D6-CFAE4F649999}" srcId="{94DA704D-8F88-448D-8391-2C38773C5960}" destId="{63B0FCCD-D912-46A5-A518-45E4E0777C7B}" srcOrd="2" destOrd="0" parTransId="{2E456142-555D-48B0-A7EE-2967DB5A9939}" sibTransId="{2B186B30-8FF3-4360-B003-E276F7A6F65A}"/>
    <dgm:cxn modelId="{CC647333-746D-45CA-A79A-C9C09C3FDC32}" type="presOf" srcId="{63B0FCCD-D912-46A5-A518-45E4E0777C7B}" destId="{F5BB68FF-A13E-4C3A-B90F-C0EDCA4156A1}" srcOrd="0" destOrd="2" presId="urn:microsoft.com/office/officeart/2005/8/layout/vList2"/>
    <dgm:cxn modelId="{68D07F5D-7571-49EF-8F06-713799A23260}" type="presOf" srcId="{437513E9-F16D-4F06-BDB9-D23C65885445}" destId="{19C41974-8BBC-47AD-931D-5E8CCA805017}" srcOrd="0" destOrd="0" presId="urn:microsoft.com/office/officeart/2005/8/layout/vList2"/>
    <dgm:cxn modelId="{4D477F4B-9350-4C2E-959F-0E5CD0400D87}" srcId="{94DA704D-8F88-448D-8391-2C38773C5960}" destId="{8EF46019-AC64-4FA1-8266-7BDC2D2271C0}" srcOrd="0" destOrd="0" parTransId="{8F122057-28E0-4AFD-93CE-7D3B6A22D105}" sibTransId="{26B7E32F-3F52-4FDB-9619-7098C597CB58}"/>
    <dgm:cxn modelId="{607D936C-A96A-428C-97E0-29DCDDE35B1E}" srcId="{437513E9-F16D-4F06-BDB9-D23C65885445}" destId="{D549BB99-13FF-484C-933C-3F114B6E2437}" srcOrd="2" destOrd="0" parTransId="{6A36D6F9-23E3-41D6-BE58-79553FF2E6D1}" sibTransId="{BCADFAF4-B6DC-43FB-9DE6-AF9C3A0BE7FE}"/>
    <dgm:cxn modelId="{C16C7589-7034-4793-861D-3E21A66ECF30}" type="presOf" srcId="{3C92F29C-146A-433F-94AB-64429002D8FE}" destId="{138D9D79-FF06-4262-87B9-1EDC390333FE}" srcOrd="0" destOrd="0" presId="urn:microsoft.com/office/officeart/2005/8/layout/vList2"/>
    <dgm:cxn modelId="{118FB896-7F6C-4D3D-9A2C-23F34E5490E5}" srcId="{437513E9-F16D-4F06-BDB9-D23C65885445}" destId="{2AC41C34-A54A-4676-B167-EC3779F94175}" srcOrd="0" destOrd="0" parTransId="{95D8749A-CF41-418F-AD31-9AF07C4F19FA}" sibTransId="{C1F64EE8-76F6-4A3E-9749-376FFA134E46}"/>
    <dgm:cxn modelId="{2B9C5698-2891-482C-937B-1EA0ABF3FE83}" srcId="{437513E9-F16D-4F06-BDB9-D23C65885445}" destId="{3C92F29C-146A-433F-94AB-64429002D8FE}" srcOrd="3" destOrd="0" parTransId="{7B3F8873-1899-4A5E-B139-D50E43257A7A}" sibTransId="{2A5E1515-5A83-4BD0-96B1-619C520F3A69}"/>
    <dgm:cxn modelId="{7E20BA9D-557F-4DF6-9C07-32768AD14641}" type="presOf" srcId="{8EF46019-AC64-4FA1-8266-7BDC2D2271C0}" destId="{F5BB68FF-A13E-4C3A-B90F-C0EDCA4156A1}" srcOrd="0" destOrd="0" presId="urn:microsoft.com/office/officeart/2005/8/layout/vList2"/>
    <dgm:cxn modelId="{AE12CAAE-9DE3-41AC-B676-31EF481099B8}" type="presOf" srcId="{F7B566B2-B28B-4F3E-A51D-A3A47E982ED8}" destId="{F5BB68FF-A13E-4C3A-B90F-C0EDCA4156A1}" srcOrd="0" destOrd="1" presId="urn:microsoft.com/office/officeart/2005/8/layout/vList2"/>
    <dgm:cxn modelId="{40C4EAB1-73E3-47DA-B33D-A2F5CA0DFD85}" srcId="{437513E9-F16D-4F06-BDB9-D23C65885445}" destId="{94DA704D-8F88-448D-8391-2C38773C5960}" srcOrd="1" destOrd="0" parTransId="{CC3D8836-5F68-4368-A43D-EA9B8797106A}" sibTransId="{3AFA8A41-DDA7-4A86-9106-AABB0A964891}"/>
    <dgm:cxn modelId="{E203C3C0-61B6-46FE-BC69-7E9A445DFD98}" srcId="{94DA704D-8F88-448D-8391-2C38773C5960}" destId="{F7B566B2-B28B-4F3E-A51D-A3A47E982ED8}" srcOrd="1" destOrd="0" parTransId="{97EFE377-840D-4AEE-BFEC-5812448D4B73}" sibTransId="{FC021E3D-464B-45DC-80E5-D0AF5890B0C9}"/>
    <dgm:cxn modelId="{8A1D77D4-9B65-43F9-93E2-9DCD4B05EB87}" type="presOf" srcId="{2AC41C34-A54A-4676-B167-EC3779F94175}" destId="{1099FB65-3407-4345-925A-AD790D48350A}" srcOrd="0" destOrd="0" presId="urn:microsoft.com/office/officeart/2005/8/layout/vList2"/>
    <dgm:cxn modelId="{401347F3-0290-43FB-9A9A-385DE4F9F614}" type="presOf" srcId="{94DA704D-8F88-448D-8391-2C38773C5960}" destId="{9EB6FA86-7F7A-492F-A253-E3E0659EA768}" srcOrd="0" destOrd="0" presId="urn:microsoft.com/office/officeart/2005/8/layout/vList2"/>
    <dgm:cxn modelId="{306746F5-25B6-4442-8CFA-CA2663467AA4}" type="presOf" srcId="{D549BB99-13FF-484C-933C-3F114B6E2437}" destId="{7ED21EBA-D8B3-45D5-B040-8DB6FC7DC0FE}" srcOrd="0" destOrd="0" presId="urn:microsoft.com/office/officeart/2005/8/layout/vList2"/>
    <dgm:cxn modelId="{0509482A-1717-40AB-A244-351747A73C3F}" type="presParOf" srcId="{19C41974-8BBC-47AD-931D-5E8CCA805017}" destId="{1099FB65-3407-4345-925A-AD790D48350A}" srcOrd="0" destOrd="0" presId="urn:microsoft.com/office/officeart/2005/8/layout/vList2"/>
    <dgm:cxn modelId="{F3CBCFB5-296C-416C-AFBC-AC4B434343AF}" type="presParOf" srcId="{19C41974-8BBC-47AD-931D-5E8CCA805017}" destId="{965B39C0-2059-4911-B164-57F31BF3FC08}" srcOrd="1" destOrd="0" presId="urn:microsoft.com/office/officeart/2005/8/layout/vList2"/>
    <dgm:cxn modelId="{30DA7449-8316-455F-9640-EB0D4236E582}" type="presParOf" srcId="{19C41974-8BBC-47AD-931D-5E8CCA805017}" destId="{9EB6FA86-7F7A-492F-A253-E3E0659EA768}" srcOrd="2" destOrd="0" presId="urn:microsoft.com/office/officeart/2005/8/layout/vList2"/>
    <dgm:cxn modelId="{38354980-878D-4719-AD12-CFEB28BA5F09}" type="presParOf" srcId="{19C41974-8BBC-47AD-931D-5E8CCA805017}" destId="{F5BB68FF-A13E-4C3A-B90F-C0EDCA4156A1}" srcOrd="3" destOrd="0" presId="urn:microsoft.com/office/officeart/2005/8/layout/vList2"/>
    <dgm:cxn modelId="{9569B6EA-8CE3-4A43-AABC-6D15323FE8F5}" type="presParOf" srcId="{19C41974-8BBC-47AD-931D-5E8CCA805017}" destId="{7ED21EBA-D8B3-45D5-B040-8DB6FC7DC0FE}" srcOrd="4" destOrd="0" presId="urn:microsoft.com/office/officeart/2005/8/layout/vList2"/>
    <dgm:cxn modelId="{57D59C65-EADF-4AFC-8592-5713FD70A8BF}" type="presParOf" srcId="{19C41974-8BBC-47AD-931D-5E8CCA805017}" destId="{C7D7A621-1DC9-400B-86F9-73D3AFB248F3}" srcOrd="5" destOrd="0" presId="urn:microsoft.com/office/officeart/2005/8/layout/vList2"/>
    <dgm:cxn modelId="{D0A8D205-9C15-46A8-BA42-0519C10F07B4}" type="presParOf" srcId="{19C41974-8BBC-47AD-931D-5E8CCA805017}" destId="{138D9D79-FF06-4262-87B9-1EDC390333F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011F0C-4B1B-4E7F-93AA-DBEF2292DA91}">
      <dsp:nvSpPr>
        <dsp:cNvPr id="0" name=""/>
        <dsp:cNvSpPr/>
      </dsp:nvSpPr>
      <dsp:spPr>
        <a:xfrm>
          <a:off x="0" y="2682"/>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413ADEE-E821-43FB-9CE6-6101A3DDB213}">
      <dsp:nvSpPr>
        <dsp:cNvPr id="0" name=""/>
        <dsp:cNvSpPr/>
      </dsp:nvSpPr>
      <dsp:spPr>
        <a:xfrm>
          <a:off x="0" y="2682"/>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Ethics</a:t>
          </a:r>
        </a:p>
      </dsp:txBody>
      <dsp:txXfrm>
        <a:off x="0" y="2682"/>
        <a:ext cx="6913562" cy="914564"/>
      </dsp:txXfrm>
    </dsp:sp>
    <dsp:sp modelId="{8F7F8F0C-C3FC-4014-92E1-74B66510B9FD}">
      <dsp:nvSpPr>
        <dsp:cNvPr id="0" name=""/>
        <dsp:cNvSpPr/>
      </dsp:nvSpPr>
      <dsp:spPr>
        <a:xfrm>
          <a:off x="0" y="917246"/>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8804542-E0CB-4598-8CD0-5258C324F8D9}">
      <dsp:nvSpPr>
        <dsp:cNvPr id="0" name=""/>
        <dsp:cNvSpPr/>
      </dsp:nvSpPr>
      <dsp:spPr>
        <a:xfrm>
          <a:off x="0" y="917246"/>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Risk Management</a:t>
          </a:r>
        </a:p>
      </dsp:txBody>
      <dsp:txXfrm>
        <a:off x="0" y="917246"/>
        <a:ext cx="6913562" cy="914564"/>
      </dsp:txXfrm>
    </dsp:sp>
    <dsp:sp modelId="{A63FC633-E6EC-45BD-B9CF-4C35B8920108}">
      <dsp:nvSpPr>
        <dsp:cNvPr id="0" name=""/>
        <dsp:cNvSpPr/>
      </dsp:nvSpPr>
      <dsp:spPr>
        <a:xfrm>
          <a:off x="0" y="1831810"/>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15E80FA7-6CF6-49CE-B980-92FB4CE6BDDC}">
      <dsp:nvSpPr>
        <dsp:cNvPr id="0" name=""/>
        <dsp:cNvSpPr/>
      </dsp:nvSpPr>
      <dsp:spPr>
        <a:xfrm>
          <a:off x="0" y="1831810"/>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Rights of Student Organizations</a:t>
          </a:r>
        </a:p>
      </dsp:txBody>
      <dsp:txXfrm>
        <a:off x="0" y="1831810"/>
        <a:ext cx="6913562" cy="914564"/>
      </dsp:txXfrm>
    </dsp:sp>
    <dsp:sp modelId="{C1FFE853-2781-44F2-BE4D-4F47A284FD66}">
      <dsp:nvSpPr>
        <dsp:cNvPr id="0" name=""/>
        <dsp:cNvSpPr/>
      </dsp:nvSpPr>
      <dsp:spPr>
        <a:xfrm>
          <a:off x="0" y="2746374"/>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1E4ABDFA-075A-4E61-8642-AA583688A80E}">
      <dsp:nvSpPr>
        <dsp:cNvPr id="0" name=""/>
        <dsp:cNvSpPr/>
      </dsp:nvSpPr>
      <dsp:spPr>
        <a:xfrm>
          <a:off x="0" y="2746374"/>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rtl="0">
            <a:lnSpc>
              <a:spcPct val="90000"/>
            </a:lnSpc>
            <a:spcBef>
              <a:spcPct val="0"/>
            </a:spcBef>
            <a:spcAft>
              <a:spcPct val="35000"/>
            </a:spcAft>
            <a:buNone/>
          </a:pPr>
          <a:r>
            <a:rPr lang="en-US" sz="4100" kern="1200">
              <a:latin typeface="Calibri Light" panose="020F0302020204030204"/>
            </a:rPr>
            <a:t>State Mandated Policies</a:t>
          </a:r>
        </a:p>
      </dsp:txBody>
      <dsp:txXfrm>
        <a:off x="0" y="2746374"/>
        <a:ext cx="6913562" cy="914564"/>
      </dsp:txXfrm>
    </dsp:sp>
    <dsp:sp modelId="{B2DF1A62-D4EB-4225-BEAD-43585DCCA1D4}">
      <dsp:nvSpPr>
        <dsp:cNvPr id="0" name=""/>
        <dsp:cNvSpPr/>
      </dsp:nvSpPr>
      <dsp:spPr>
        <a:xfrm>
          <a:off x="0" y="3660939"/>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6D54A75-CE83-47B6-AC9D-D8AAC6007C59}">
      <dsp:nvSpPr>
        <dsp:cNvPr id="0" name=""/>
        <dsp:cNvSpPr/>
      </dsp:nvSpPr>
      <dsp:spPr>
        <a:xfrm>
          <a:off x="0" y="3660939"/>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rtl="0">
            <a:lnSpc>
              <a:spcPct val="90000"/>
            </a:lnSpc>
            <a:spcBef>
              <a:spcPct val="0"/>
            </a:spcBef>
            <a:spcAft>
              <a:spcPct val="35000"/>
            </a:spcAft>
            <a:buNone/>
          </a:pPr>
          <a:r>
            <a:rPr lang="en-US" sz="4100" kern="1200">
              <a:latin typeface="Calibri Light" panose="020F0302020204030204"/>
            </a:rPr>
            <a:t>Americans With Disabilities Act</a:t>
          </a:r>
        </a:p>
      </dsp:txBody>
      <dsp:txXfrm>
        <a:off x="0" y="3660939"/>
        <a:ext cx="6913562" cy="914564"/>
      </dsp:txXfrm>
    </dsp:sp>
    <dsp:sp modelId="{E201A7A3-3D85-44E8-BA44-FE60AE9EFCC8}">
      <dsp:nvSpPr>
        <dsp:cNvPr id="0" name=""/>
        <dsp:cNvSpPr/>
      </dsp:nvSpPr>
      <dsp:spPr>
        <a:xfrm>
          <a:off x="0" y="4575503"/>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EB3CA52-DEAA-4D6D-81BE-79E26B4892F8}">
      <dsp:nvSpPr>
        <dsp:cNvPr id="0" name=""/>
        <dsp:cNvSpPr/>
      </dsp:nvSpPr>
      <dsp:spPr>
        <a:xfrm>
          <a:off x="0" y="4575503"/>
          <a:ext cx="6913562" cy="914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0" lvl="0" indent="0" algn="l" defTabSz="1822450">
            <a:lnSpc>
              <a:spcPct val="90000"/>
            </a:lnSpc>
            <a:spcBef>
              <a:spcPct val="0"/>
            </a:spcBef>
            <a:spcAft>
              <a:spcPct val="35000"/>
            </a:spcAft>
            <a:buNone/>
          </a:pPr>
          <a:r>
            <a:rPr lang="en-US" sz="4100" kern="1200"/>
            <a:t>Q&amp;A</a:t>
          </a:r>
        </a:p>
      </dsp:txBody>
      <dsp:txXfrm>
        <a:off x="0" y="4575503"/>
        <a:ext cx="6913562" cy="914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D0DFA-C84B-475F-AA10-354FD1A47749}">
      <dsp:nvSpPr>
        <dsp:cNvPr id="0" name=""/>
        <dsp:cNvSpPr/>
      </dsp:nvSpPr>
      <dsp:spPr>
        <a:xfrm>
          <a:off x="0" y="670"/>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63C09D8-93F3-4121-86D7-90B3BEC86606}">
      <dsp:nvSpPr>
        <dsp:cNvPr id="0" name=""/>
        <dsp:cNvSpPr/>
      </dsp:nvSpPr>
      <dsp:spPr>
        <a:xfrm>
          <a:off x="0" y="670"/>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Controlled</a:t>
          </a:r>
          <a:r>
            <a:rPr lang="en-US" sz="2800" kern="1200" dirty="0"/>
            <a:t> </a:t>
          </a:r>
          <a:r>
            <a:rPr lang="en-US" sz="2800" kern="1200" dirty="0">
              <a:latin typeface="Calibri Light" panose="020F0302020204030204"/>
            </a:rPr>
            <a:t>Substances</a:t>
          </a:r>
        </a:p>
      </dsp:txBody>
      <dsp:txXfrm>
        <a:off x="0" y="670"/>
        <a:ext cx="6913562" cy="610156"/>
      </dsp:txXfrm>
    </dsp:sp>
    <dsp:sp modelId="{9459A6D2-69DB-4823-A1DD-D9075F213718}">
      <dsp:nvSpPr>
        <dsp:cNvPr id="0" name=""/>
        <dsp:cNvSpPr/>
      </dsp:nvSpPr>
      <dsp:spPr>
        <a:xfrm>
          <a:off x="0" y="610827"/>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79D6CF8-9334-4FC3-A0BA-5B4DD392A342}">
      <dsp:nvSpPr>
        <dsp:cNvPr id="0" name=""/>
        <dsp:cNvSpPr/>
      </dsp:nvSpPr>
      <dsp:spPr>
        <a:xfrm>
          <a:off x="0" y="610827"/>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latin typeface="Calibri Light" panose="020F0302020204030204"/>
            </a:rPr>
            <a:t>Hazing</a:t>
          </a:r>
          <a:endParaRPr lang="en-US" sz="2800" kern="1200" dirty="0"/>
        </a:p>
      </dsp:txBody>
      <dsp:txXfrm>
        <a:off x="0" y="610827"/>
        <a:ext cx="6913562" cy="610156"/>
      </dsp:txXfrm>
    </dsp:sp>
    <dsp:sp modelId="{AFB2D3CB-28B5-41FB-8B48-BD70E8F26FB5}">
      <dsp:nvSpPr>
        <dsp:cNvPr id="0" name=""/>
        <dsp:cNvSpPr/>
      </dsp:nvSpPr>
      <dsp:spPr>
        <a:xfrm>
          <a:off x="0" y="1220983"/>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2DEE61B2-6D53-4C58-8621-D30FC9253901}">
      <dsp:nvSpPr>
        <dsp:cNvPr id="0" name=""/>
        <dsp:cNvSpPr/>
      </dsp:nvSpPr>
      <dsp:spPr>
        <a:xfrm>
          <a:off x="0" y="1220983"/>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Title IX</a:t>
          </a:r>
          <a:endParaRPr lang="en-US" sz="2800" kern="1200" dirty="0"/>
        </a:p>
      </dsp:txBody>
      <dsp:txXfrm>
        <a:off x="0" y="1220983"/>
        <a:ext cx="6913562" cy="610156"/>
      </dsp:txXfrm>
    </dsp:sp>
    <dsp:sp modelId="{D4BAD75E-841E-45A7-BAEE-324E33C6102C}">
      <dsp:nvSpPr>
        <dsp:cNvPr id="0" name=""/>
        <dsp:cNvSpPr/>
      </dsp:nvSpPr>
      <dsp:spPr>
        <a:xfrm>
          <a:off x="0" y="1831140"/>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A00687A-2EA9-45DD-9C4C-A9B34777314B}">
      <dsp:nvSpPr>
        <dsp:cNvPr id="0" name=""/>
        <dsp:cNvSpPr/>
      </dsp:nvSpPr>
      <dsp:spPr>
        <a:xfrm>
          <a:off x="0" y="1831140"/>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Sexual Misconduct</a:t>
          </a:r>
          <a:endParaRPr lang="en-US" sz="2800" kern="1200" dirty="0"/>
        </a:p>
      </dsp:txBody>
      <dsp:txXfrm>
        <a:off x="0" y="1831140"/>
        <a:ext cx="6913562" cy="610156"/>
      </dsp:txXfrm>
    </dsp:sp>
    <dsp:sp modelId="{96631636-098A-49C8-8D67-564F107DDDE3}">
      <dsp:nvSpPr>
        <dsp:cNvPr id="0" name=""/>
        <dsp:cNvSpPr/>
      </dsp:nvSpPr>
      <dsp:spPr>
        <a:xfrm>
          <a:off x="0" y="2441296"/>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FB78523-BFDF-4BC2-945F-ABA09D51A0F1}">
      <dsp:nvSpPr>
        <dsp:cNvPr id="0" name=""/>
        <dsp:cNvSpPr/>
      </dsp:nvSpPr>
      <dsp:spPr>
        <a:xfrm>
          <a:off x="0" y="2441296"/>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Firearms </a:t>
          </a:r>
          <a:endParaRPr lang="en-US" sz="2800" kern="1200" dirty="0"/>
        </a:p>
      </dsp:txBody>
      <dsp:txXfrm>
        <a:off x="0" y="2441296"/>
        <a:ext cx="6913562" cy="610156"/>
      </dsp:txXfrm>
    </dsp:sp>
    <dsp:sp modelId="{5933BE17-5F5C-46E1-924C-AAFC127713C6}">
      <dsp:nvSpPr>
        <dsp:cNvPr id="0" name=""/>
        <dsp:cNvSpPr/>
      </dsp:nvSpPr>
      <dsp:spPr>
        <a:xfrm>
          <a:off x="0" y="3051453"/>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42711DF-8E02-46D9-8CFF-3E806BEA9ABF}">
      <dsp:nvSpPr>
        <dsp:cNvPr id="0" name=""/>
        <dsp:cNvSpPr/>
      </dsp:nvSpPr>
      <dsp:spPr>
        <a:xfrm>
          <a:off x="0" y="3051453"/>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Fire Safety </a:t>
          </a:r>
          <a:endParaRPr lang="en-US" sz="2800" kern="1200" dirty="0"/>
        </a:p>
      </dsp:txBody>
      <dsp:txXfrm>
        <a:off x="0" y="3051453"/>
        <a:ext cx="6913562" cy="610156"/>
      </dsp:txXfrm>
    </dsp:sp>
    <dsp:sp modelId="{BFEE5F14-893F-4997-A946-E0BC724589A8}">
      <dsp:nvSpPr>
        <dsp:cNvPr id="0" name=""/>
        <dsp:cNvSpPr/>
      </dsp:nvSpPr>
      <dsp:spPr>
        <a:xfrm>
          <a:off x="0" y="3661609"/>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72359CD-BA01-41CC-B315-5352F48A402A}">
      <dsp:nvSpPr>
        <dsp:cNvPr id="0" name=""/>
        <dsp:cNvSpPr/>
      </dsp:nvSpPr>
      <dsp:spPr>
        <a:xfrm>
          <a:off x="0" y="3661609"/>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Travel </a:t>
          </a:r>
          <a:endParaRPr lang="en-US" sz="2800" kern="1200" dirty="0"/>
        </a:p>
      </dsp:txBody>
      <dsp:txXfrm>
        <a:off x="0" y="3661609"/>
        <a:ext cx="6913562" cy="610156"/>
      </dsp:txXfrm>
    </dsp:sp>
    <dsp:sp modelId="{96D7E2A4-AB97-4048-A24A-26E2CAF0C402}">
      <dsp:nvSpPr>
        <dsp:cNvPr id="0" name=""/>
        <dsp:cNvSpPr/>
      </dsp:nvSpPr>
      <dsp:spPr>
        <a:xfrm>
          <a:off x="0" y="4271766"/>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7BAEA15-43D2-41C5-9442-E9E07EC30030}">
      <dsp:nvSpPr>
        <dsp:cNvPr id="0" name=""/>
        <dsp:cNvSpPr/>
      </dsp:nvSpPr>
      <dsp:spPr>
        <a:xfrm>
          <a:off x="0" y="4271766"/>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Behavior at Events </a:t>
          </a:r>
          <a:endParaRPr lang="en-US" sz="2800" kern="1200" dirty="0"/>
        </a:p>
      </dsp:txBody>
      <dsp:txXfrm>
        <a:off x="0" y="4271766"/>
        <a:ext cx="6913562" cy="610156"/>
      </dsp:txXfrm>
    </dsp:sp>
    <dsp:sp modelId="{E201A7A3-3D85-44E8-BA44-FE60AE9EFCC8}">
      <dsp:nvSpPr>
        <dsp:cNvPr id="0" name=""/>
        <dsp:cNvSpPr/>
      </dsp:nvSpPr>
      <dsp:spPr>
        <a:xfrm>
          <a:off x="0" y="4881922"/>
          <a:ext cx="6913562" cy="0"/>
        </a:xfrm>
        <a:prstGeom prst="line">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0000"/>
                <a:lumMod val="100000"/>
              </a:schemeClr>
            </a:gs>
            <a:gs pos="100000">
              <a:schemeClr val="accent1">
                <a:hueOff val="0"/>
                <a:satOff val="0"/>
                <a:lumOff val="0"/>
                <a:alphaOff val="0"/>
                <a:shade val="80000"/>
                <a:satMod val="100000"/>
                <a:lumMod val="99000"/>
              </a:schemeClr>
            </a:gs>
          </a:gsLst>
          <a:lin ang="27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EB3CA52-DEAA-4D6D-81BE-79E26B4892F8}">
      <dsp:nvSpPr>
        <dsp:cNvPr id="0" name=""/>
        <dsp:cNvSpPr/>
      </dsp:nvSpPr>
      <dsp:spPr>
        <a:xfrm>
          <a:off x="0" y="4881922"/>
          <a:ext cx="6913562" cy="610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n-US" sz="2800" kern="1200" dirty="0">
              <a:latin typeface="Calibri Light" panose="020F0302020204030204"/>
            </a:rPr>
            <a:t>Notice of Senate Bill 17</a:t>
          </a:r>
          <a:endParaRPr lang="en-US" sz="2800" kern="1200" dirty="0"/>
        </a:p>
      </dsp:txBody>
      <dsp:txXfrm>
        <a:off x="0" y="4881922"/>
        <a:ext cx="6913562" cy="6101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99FB65-3407-4345-925A-AD790D48350A}">
      <dsp:nvSpPr>
        <dsp:cNvPr id="0" name=""/>
        <dsp:cNvSpPr/>
      </dsp:nvSpPr>
      <dsp:spPr>
        <a:xfrm>
          <a:off x="0" y="93186"/>
          <a:ext cx="6243041" cy="12987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hlinkClick xmlns:r="http://schemas.openxmlformats.org/officeDocument/2006/relationships" r:id="rId1">
                <a:extLst>
                  <a:ext uri="{A12FA001-AC4F-418D-AE19-62706E023703}">
                    <ahyp:hlinkClr xmlns:ahyp="http://schemas.microsoft.com/office/drawing/2018/hyperlinkcolor" val="tx"/>
                  </a:ext>
                </a:extLst>
              </a:hlinkClick>
            </a:rPr>
            <a:t>Texas Senate Bill 11 (SB 11)</a:t>
          </a:r>
          <a:r>
            <a:rPr lang="en-US" sz="1500" kern="1200"/>
            <a:t> was passed by the Texas Legislature and was signed into law by Governor Greg Abbott on June 1, 2015. It is often referred to as </a:t>
          </a:r>
          <a:r>
            <a:rPr lang="en-US" sz="1500" b="1" u="sng" kern="1200"/>
            <a:t>“Campus Carry,” </a:t>
          </a:r>
          <a:r>
            <a:rPr lang="en-US" sz="1500" kern="1200"/>
            <a:t>and it permits individuals with a license to carry or a concealed handgun license to carry a concealed weapon on public junior college campuses in Texas </a:t>
          </a:r>
          <a:r>
            <a:rPr lang="en-US" sz="1500" b="1" u="sng" kern="1200"/>
            <a:t>beginning August 1, 2017.</a:t>
          </a:r>
          <a:endParaRPr lang="en-US" sz="1500" kern="1200"/>
        </a:p>
      </dsp:txBody>
      <dsp:txXfrm>
        <a:off x="63397" y="156583"/>
        <a:ext cx="6116247" cy="1171906"/>
      </dsp:txXfrm>
    </dsp:sp>
    <dsp:sp modelId="{9EB6FA86-7F7A-492F-A253-E3E0659EA768}">
      <dsp:nvSpPr>
        <dsp:cNvPr id="0" name=""/>
        <dsp:cNvSpPr/>
      </dsp:nvSpPr>
      <dsp:spPr>
        <a:xfrm>
          <a:off x="0" y="1435086"/>
          <a:ext cx="6243041" cy="12987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en-US" sz="1500" kern="1200"/>
            <a:t>Carrying concealed handguns by license holders will be </a:t>
          </a:r>
          <a:r>
            <a:rPr lang="en-US" sz="1500" b="1" kern="1200"/>
            <a:t>prohibited in:</a:t>
          </a:r>
          <a:r>
            <a:rPr lang="en-US" sz="1500" b="1" kern="1200">
              <a:latin typeface="Calibri Light" panose="020F0302020204030204"/>
            </a:rPr>
            <a:t> </a:t>
          </a:r>
          <a:endParaRPr lang="en-US" sz="1500" kern="1200"/>
        </a:p>
      </dsp:txBody>
      <dsp:txXfrm>
        <a:off x="63397" y="1498483"/>
        <a:ext cx="6116247" cy="1171906"/>
      </dsp:txXfrm>
    </dsp:sp>
    <dsp:sp modelId="{F5BB68FF-A13E-4C3A-B90F-C0EDCA4156A1}">
      <dsp:nvSpPr>
        <dsp:cNvPr id="0" name=""/>
        <dsp:cNvSpPr/>
      </dsp:nvSpPr>
      <dsp:spPr>
        <a:xfrm>
          <a:off x="0" y="2733786"/>
          <a:ext cx="6243041"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217"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en-US" sz="1200" kern="1200"/>
            <a:t>The Childcare Center and playground facilities</a:t>
          </a:r>
        </a:p>
        <a:p>
          <a:pPr marL="114300" lvl="1" indent="-114300" algn="l" defTabSz="533400">
            <a:lnSpc>
              <a:spcPct val="90000"/>
            </a:lnSpc>
            <a:spcBef>
              <a:spcPct val="0"/>
            </a:spcBef>
            <a:spcAft>
              <a:spcPct val="20000"/>
            </a:spcAft>
            <a:buChar char="•"/>
          </a:pPr>
          <a:r>
            <a:rPr lang="en-US" sz="1200" kern="1200"/>
            <a:t>OC TECHS – Odessa Career and Technical Education High School</a:t>
          </a:r>
        </a:p>
        <a:p>
          <a:pPr marL="114300" lvl="1" indent="-114300" algn="l" defTabSz="533400">
            <a:lnSpc>
              <a:spcPct val="90000"/>
            </a:lnSpc>
            <a:spcBef>
              <a:spcPct val="0"/>
            </a:spcBef>
            <a:spcAft>
              <a:spcPct val="20000"/>
            </a:spcAft>
            <a:buChar char="•"/>
          </a:pPr>
          <a:r>
            <a:rPr lang="en-US" sz="1200" kern="1200"/>
            <a:t>Campus locations used for governmental meetings or as polling places</a:t>
          </a:r>
        </a:p>
      </dsp:txBody>
      <dsp:txXfrm>
        <a:off x="0" y="2733786"/>
        <a:ext cx="6243041" cy="621000"/>
      </dsp:txXfrm>
    </dsp:sp>
    <dsp:sp modelId="{7ED21EBA-D8B3-45D5-B040-8DB6FC7DC0FE}">
      <dsp:nvSpPr>
        <dsp:cNvPr id="0" name=""/>
        <dsp:cNvSpPr/>
      </dsp:nvSpPr>
      <dsp:spPr>
        <a:xfrm>
          <a:off x="0" y="3354786"/>
          <a:ext cx="6243041" cy="12987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 college will not provide weapon storage facilities in campus buildings or campus residence halls</a:t>
          </a:r>
        </a:p>
      </dsp:txBody>
      <dsp:txXfrm>
        <a:off x="63397" y="3418183"/>
        <a:ext cx="6116247" cy="1171906"/>
      </dsp:txXfrm>
    </dsp:sp>
    <dsp:sp modelId="{138D9D79-FF06-4262-87B9-1EDC390333FE}">
      <dsp:nvSpPr>
        <dsp:cNvPr id="0" name=""/>
        <dsp:cNvSpPr/>
      </dsp:nvSpPr>
      <dsp:spPr>
        <a:xfrm>
          <a:off x="0" y="4696686"/>
          <a:ext cx="6243041" cy="12987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Please note: House Bill 910 (the “Open Carry” law), was also signed by the Governor in January of 2015; however, institutions of higher education were exempted from “Open Carry” legislation.  As such, </a:t>
          </a:r>
          <a:r>
            <a:rPr lang="en-US" sz="1500" b="1" u="sng" kern="1200"/>
            <a:t>Open Carry anywhere on the Odessa College campus or college owned/leased facilities is prohibited and will be considered a violation of state law.</a:t>
          </a:r>
          <a:endParaRPr lang="en-US" sz="1500" kern="1200"/>
        </a:p>
      </dsp:txBody>
      <dsp:txXfrm>
        <a:off x="63397" y="4760083"/>
        <a:ext cx="6116247" cy="11719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EFE9EAE5-FF57-487F-9F32-5391AA987DD2}" type="datetimeFigureOut">
              <a:rPr lang="en-US" smtClean="0"/>
              <a:t>9/9/2024</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EF17ABE1-E282-4E7D-BE6D-5768B09D69FE}" type="slidenum">
              <a:rPr lang="en-US" smtClean="0"/>
              <a:t>‹#›</a:t>
            </a:fld>
            <a:endParaRPr lang="en-US"/>
          </a:p>
        </p:txBody>
      </p:sp>
    </p:spTree>
    <p:extLst>
      <p:ext uri="{BB962C8B-B14F-4D97-AF65-F5344CB8AC3E}">
        <p14:creationId xmlns:p14="http://schemas.microsoft.com/office/powerpoint/2010/main" val="3221848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D949CDE5-A299-4FA0-BA9C-B01ED50AA665}" type="datetimeFigureOut">
              <a:rPr lang="en-US" smtClean="0"/>
              <a:pPr/>
              <a:t>9/9/2024</a:t>
            </a:fld>
            <a:endParaRPr lang="en-US"/>
          </a:p>
        </p:txBody>
      </p:sp>
      <p:sp>
        <p:nvSpPr>
          <p:cNvPr id="4" name="Slide Image Placeholder 3"/>
          <p:cNvSpPr>
            <a:spLocks noGrp="1" noRot="1" noChangeAspect="1"/>
          </p:cNvSpPr>
          <p:nvPr>
            <p:ph type="sldImg" idx="2"/>
          </p:nvPr>
        </p:nvSpPr>
        <p:spPr>
          <a:xfrm>
            <a:off x="395288" y="692150"/>
            <a:ext cx="6159500"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5ADD76EA-1DCC-488B-BD55-44279389A585}" type="slidenum">
              <a:rPr lang="en-US" smtClean="0"/>
              <a:pPr/>
              <a:t>‹#›</a:t>
            </a:fld>
            <a:endParaRPr lang="en-US"/>
          </a:p>
        </p:txBody>
      </p:sp>
    </p:spTree>
    <p:extLst>
      <p:ext uri="{BB962C8B-B14F-4D97-AF65-F5344CB8AC3E}">
        <p14:creationId xmlns:p14="http://schemas.microsoft.com/office/powerpoint/2010/main" val="219050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9/9/2024</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5163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4E5243-F52A-4D37-9694-EB26C6C31910}" type="datetimeFigureOut">
              <a:rPr lang="en-US" dirty="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95763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77B6E1-634A-48DC-9E8B-D894023267EF}" type="datetimeFigureOut">
              <a:rPr lang="en-US" dirty="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47504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D3E9E-A95C-48F2-B4BF-A71542E0BE9A}" type="datetimeFigureOut">
              <a:rPr lang="en-US" dirty="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945118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5071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2952B5-7A2F-4CC8-B7CE-9234E21C2837}" type="datetimeFigureOut">
              <a:rPr lang="en-US" dirty="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518856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1DA07A-9201-4B4B-BAF2-015AFA30F520}" type="datetimeFigureOut">
              <a:rPr lang="en-US" dirty="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33903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dirty="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4198435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63679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68746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9/9/2024</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644382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9/9/2024</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389046179"/>
      </p:ext>
    </p:extLst>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7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eLLzlb1SN2M&amp;ab_channel=Movieclip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EAyPj9CDm74&amp;ab_channel=GordieCent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fGoWLWS4-k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vaish143.blogspot.com/2010/09/right-or-wrong.html"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kscott@odessa.edu"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watch?v=iKvbB2UA27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www.cbsnews.com/news/active-shooter-incidents-higher-2021/" TargetMode="External"/><Relationship Id="rId2" Type="http://schemas.openxmlformats.org/officeDocument/2006/relationships/hyperlink" Target="https://www.fbi.gov/about/partnerships/office-of-partner-engagement/active-shooter-resources" TargetMode="External"/><Relationship Id="rId1" Type="http://schemas.openxmlformats.org/officeDocument/2006/relationships/slideLayout" Target="../slideLayouts/slideLayout12.xml"/><Relationship Id="rId5" Type="http://schemas.openxmlformats.org/officeDocument/2006/relationships/hyperlink" Target="https://raptortech.com/resources/blog/making-sense-of-new-fbi-statistics-on-active-shooter-incidents-and-what-they-mean-for-your-school/" TargetMode="External"/><Relationship Id="rId4" Type="http://schemas.openxmlformats.org/officeDocument/2006/relationships/hyperlink" Target="https://www.edweek.org/leadership/school-shootings-this-year-how-many-and-where/2022/01"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youtu.be/P_I477d1pkg?t=88"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verisinsights.com/blogs/the-impact-of-texas-senate-bill-17-on-dei-initiatives/#:~:text=What%27s%20Not%20Impacted%20by%20SB,consider%20identity%20in%20its%20decision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cares@odessa.edu"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dessa.edu/employees/behavioral-intervention-team/Report-a-Concern/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Purchasing@odessa.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5" name="Rectangle 9">
            <a:extLst>
              <a:ext uri="{FF2B5EF4-FFF2-40B4-BE49-F238E27FC236}">
                <a16:creationId xmlns:a16="http://schemas.microsoft.com/office/drawing/2014/main" id="{5D4BBAA4-5350-4225-A232-680E7C334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86" name="Rectangle 11">
            <a:extLst>
              <a:ext uri="{FF2B5EF4-FFF2-40B4-BE49-F238E27FC236}">
                <a16:creationId xmlns:a16="http://schemas.microsoft.com/office/drawing/2014/main" id="{80574B87-291D-42D5-849E-368485E04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25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1" y="4385066"/>
            <a:ext cx="10923638" cy="1349096"/>
          </a:xfrm>
        </p:spPr>
        <p:txBody>
          <a:bodyPr vert="horz" lIns="91440" tIns="45720" rIns="91440" bIns="45720" rtlCol="0" anchor="b">
            <a:normAutofit/>
          </a:bodyPr>
          <a:lstStyle/>
          <a:p>
            <a:r>
              <a:rPr lang="en-US" sz="8000" b="1">
                <a:ln w="15875">
                  <a:solidFill>
                    <a:srgbClr val="FFFFFF"/>
                  </a:solidFill>
                </a:ln>
                <a:solidFill>
                  <a:srgbClr val="FFFFFF"/>
                </a:solidFill>
              </a:rPr>
              <a:t>Ethics &amp; Risk Management</a:t>
            </a:r>
          </a:p>
        </p:txBody>
      </p:sp>
      <p:sp>
        <p:nvSpPr>
          <p:cNvPr id="3" name="Text Placeholder 2"/>
          <p:cNvSpPr>
            <a:spLocks noGrp="1"/>
          </p:cNvSpPr>
          <p:nvPr>
            <p:ph type="body" idx="1"/>
          </p:nvPr>
        </p:nvSpPr>
        <p:spPr>
          <a:xfrm>
            <a:off x="609600" y="5702709"/>
            <a:ext cx="10923638" cy="521109"/>
          </a:xfrm>
        </p:spPr>
        <p:txBody>
          <a:bodyPr vert="horz" lIns="91440" tIns="45720" rIns="91440" bIns="45720" rtlCol="0">
            <a:normAutofit/>
          </a:bodyPr>
          <a:lstStyle/>
          <a:p>
            <a:r>
              <a:rPr lang="en-US" sz="2800" dirty="0">
                <a:solidFill>
                  <a:schemeClr val="bg1"/>
                </a:solidFill>
              </a:rPr>
              <a:t>Student Organizations 2024-2025</a:t>
            </a:r>
          </a:p>
        </p:txBody>
      </p:sp>
      <p:sp>
        <p:nvSpPr>
          <p:cNvPr id="87" name="Rectangle 13">
            <a:extLst>
              <a:ext uri="{FF2B5EF4-FFF2-40B4-BE49-F238E27FC236}">
                <a16:creationId xmlns:a16="http://schemas.microsoft.com/office/drawing/2014/main" id="{DDBB8A1B-F478-46E3-B3D4-FC7E87D511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428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342" t="-5498" r="342" b="687"/>
          <a:stretch/>
        </p:blipFill>
        <p:spPr>
          <a:xfrm>
            <a:off x="2510970" y="207925"/>
            <a:ext cx="3424032" cy="3576543"/>
          </a:xfrm>
          <a:prstGeom prst="rect">
            <a:avLst/>
          </a:prstGeom>
        </p:spPr>
      </p:pic>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5325" r="-1775" b="372"/>
          <a:stretch/>
        </p:blipFill>
        <p:spPr>
          <a:xfrm>
            <a:off x="6350651" y="651803"/>
            <a:ext cx="3822875" cy="3139341"/>
          </a:xfrm>
          <a:prstGeom prst="rect">
            <a:avLst/>
          </a:prstGeom>
        </p:spPr>
      </p:pic>
    </p:spTree>
    <p:extLst>
      <p:ext uri="{BB962C8B-B14F-4D97-AF65-F5344CB8AC3E}">
        <p14:creationId xmlns:p14="http://schemas.microsoft.com/office/powerpoint/2010/main" val="77440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Clay’s Bill (TEX </a:t>
            </a:r>
            <a:r>
              <a:rPr lang="en-US">
                <a:solidFill>
                  <a:srgbClr val="FFFFFF"/>
                </a:solidFill>
                <a:effectLst/>
              </a:rPr>
              <a:t>§ 51.9361)</a:t>
            </a:r>
            <a:endParaRPr lang="en-US">
              <a:solidFill>
                <a:srgbClr val="FFFFFF"/>
              </a:solidFill>
            </a:endParaRPr>
          </a:p>
        </p:txBody>
      </p:sp>
      <p:sp>
        <p:nvSpPr>
          <p:cNvPr id="3" name="Content Placeholder 2"/>
          <p:cNvSpPr>
            <a:spLocks noGrp="1"/>
          </p:cNvSpPr>
          <p:nvPr>
            <p:ph idx="1"/>
          </p:nvPr>
        </p:nvSpPr>
        <p:spPr>
          <a:xfrm>
            <a:off x="1071846" y="2973313"/>
            <a:ext cx="10040233" cy="2903099"/>
          </a:xfrm>
        </p:spPr>
        <p:txBody>
          <a:bodyPr vert="horz" lIns="91440" tIns="45720" rIns="91440" bIns="45720" rtlCol="0" anchor="t">
            <a:normAutofit lnSpcReduction="10000"/>
          </a:bodyPr>
          <a:lstStyle/>
          <a:p>
            <a:r>
              <a:rPr lang="en-US" sz="2000" dirty="0"/>
              <a:t>Enacted in 2007</a:t>
            </a:r>
            <a:endParaRPr lang="en-US" sz="2000" dirty="0">
              <a:ea typeface="Calibri Light"/>
              <a:cs typeface="Calibri Light"/>
            </a:endParaRPr>
          </a:p>
          <a:p>
            <a:r>
              <a:rPr lang="en-US" sz="2000" dirty="0"/>
              <a:t>Named for Clay Warren</a:t>
            </a:r>
            <a:endParaRPr lang="en-US" sz="2000" dirty="0">
              <a:ea typeface="Calibri Light"/>
              <a:cs typeface="Calibri Light"/>
            </a:endParaRPr>
          </a:p>
          <a:p>
            <a:r>
              <a:rPr lang="en-US" sz="2000" dirty="0">
                <a:ea typeface="+mn-lt"/>
                <a:cs typeface="+mn-lt"/>
              </a:rPr>
              <a:t>In September of 2002, Clay R. Warren was traveling back to Lubbock from a fraternity-sponsored event when the driver of his vehicle fell asleep at the wheel. Clay died due to injuries sustained from the car accident.</a:t>
            </a:r>
          </a:p>
          <a:p>
            <a:r>
              <a:rPr lang="en-US" sz="2000" dirty="0"/>
              <a:t>Mandates annual risk management training for student organizations, officers, and advisors</a:t>
            </a:r>
            <a:endParaRPr lang="en-US" sz="2000" dirty="0">
              <a:ea typeface="Calibri Light"/>
              <a:cs typeface="Calibri Light"/>
            </a:endParaRPr>
          </a:p>
          <a:p>
            <a:r>
              <a:rPr lang="en-US" sz="2000" dirty="0"/>
              <a:t>Required topics: Alcohol/Illegal Drugs, Hazing, Sexual Abuse and Assault, Fire and Other Safety Issues, Travel, Behavior at Parties/Events, Americans with Disabilities Act, Adoption of a Risk Management Policy</a:t>
            </a:r>
            <a:endParaRPr lang="en-US" sz="2000" dirty="0">
              <a:ea typeface="Calibri Light"/>
              <a:cs typeface="Calibri Light"/>
            </a:endParaRPr>
          </a:p>
        </p:txBody>
      </p:sp>
    </p:spTree>
    <p:extLst>
      <p:ext uri="{BB962C8B-B14F-4D97-AF65-F5344CB8AC3E}">
        <p14:creationId xmlns:p14="http://schemas.microsoft.com/office/powerpoint/2010/main" val="316997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Important Concepts</a:t>
            </a:r>
          </a:p>
        </p:txBody>
      </p:sp>
      <p:sp>
        <p:nvSpPr>
          <p:cNvPr id="3" name="Content Placeholder 2"/>
          <p:cNvSpPr>
            <a:spLocks noGrp="1"/>
          </p:cNvSpPr>
          <p:nvPr>
            <p:ph idx="1"/>
          </p:nvPr>
        </p:nvSpPr>
        <p:spPr>
          <a:xfrm>
            <a:off x="1097279" y="1845734"/>
            <a:ext cx="6454987" cy="4023360"/>
          </a:xfrm>
        </p:spPr>
        <p:txBody>
          <a:bodyPr>
            <a:normAutofit/>
          </a:bodyPr>
          <a:lstStyle/>
          <a:p>
            <a:r>
              <a:rPr lang="en-US" b="1" u="sng"/>
              <a:t>Negligence</a:t>
            </a:r>
            <a:r>
              <a:rPr lang="en-US"/>
              <a:t> – When a person/group has a duty to another person, breaches that duty, and the other person suffers harm as a result</a:t>
            </a:r>
          </a:p>
          <a:p>
            <a:endParaRPr lang="en-US"/>
          </a:p>
          <a:p>
            <a:r>
              <a:rPr lang="en-US" b="1" u="sng"/>
              <a:t>Liability</a:t>
            </a:r>
            <a:r>
              <a:rPr lang="en-US"/>
              <a:t> – Who is responsible for improper oversight?</a:t>
            </a:r>
          </a:p>
          <a:p>
            <a:endParaRPr lang="en-US"/>
          </a:p>
          <a:p>
            <a:r>
              <a:rPr lang="en-US" b="1" u="sng"/>
              <a:t>Consequences</a:t>
            </a:r>
            <a:r>
              <a:rPr lang="en-US"/>
              <a:t> – What happened to individuals, organizations, property, or other entities as a result?</a:t>
            </a:r>
          </a:p>
        </p:txBody>
      </p:sp>
      <p:pic>
        <p:nvPicPr>
          <p:cNvPr id="21" name="Graphic 6" descr="Judge">
            <a:extLst>
              <a:ext uri="{FF2B5EF4-FFF2-40B4-BE49-F238E27FC236}">
                <a16:creationId xmlns:a16="http://schemas.microsoft.com/office/drawing/2014/main" id="{A0B64CAC-898A-F259-4659-557DE80FF4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0570" y="2084269"/>
            <a:ext cx="3135109" cy="3135109"/>
          </a:xfrm>
          <a:prstGeom prst="rect">
            <a:avLst/>
          </a:prstGeom>
        </p:spPr>
      </p:pic>
    </p:spTree>
    <p:extLst>
      <p:ext uri="{BB962C8B-B14F-4D97-AF65-F5344CB8AC3E}">
        <p14:creationId xmlns:p14="http://schemas.microsoft.com/office/powerpoint/2010/main" val="148179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6009" y="896684"/>
            <a:ext cx="4135699" cy="5033516"/>
          </a:xfrm>
        </p:spPr>
        <p:txBody>
          <a:bodyPr anchor="ctr">
            <a:normAutofit/>
          </a:bodyPr>
          <a:lstStyle/>
          <a:p>
            <a:pPr algn="r"/>
            <a:r>
              <a:rPr lang="en-US" dirty="0"/>
              <a:t>Constitutional Rights of Student Organizations</a:t>
            </a:r>
          </a:p>
        </p:txBody>
      </p:sp>
      <p:cxnSp>
        <p:nvCxnSpPr>
          <p:cNvPr id="22" name="Straight Connector 9">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85172" y="896684"/>
            <a:ext cx="5484707" cy="5064633"/>
          </a:xfrm>
        </p:spPr>
        <p:txBody>
          <a:bodyPr vert="horz" lIns="91440" tIns="45720" rIns="91440" bIns="45720" rtlCol="0" anchor="ctr">
            <a:noAutofit/>
          </a:bodyPr>
          <a:lstStyle/>
          <a:p>
            <a:r>
              <a:rPr lang="en-US" sz="2800" dirty="0"/>
              <a:t>First Amendment Freedoms: Speech, Press, Assembly, Petition, Religion</a:t>
            </a:r>
            <a:endParaRPr lang="en-US" sz="2800" dirty="0">
              <a:ea typeface="Calibri Light"/>
              <a:cs typeface="Calibri Light"/>
            </a:endParaRPr>
          </a:p>
          <a:p>
            <a:endParaRPr lang="en-US" sz="2800" dirty="0">
              <a:ea typeface="Calibri Light"/>
              <a:cs typeface="Calibri Light"/>
            </a:endParaRPr>
          </a:p>
          <a:p>
            <a:r>
              <a:rPr lang="en-US" sz="2800" dirty="0"/>
              <a:t>What they mean:</a:t>
            </a:r>
            <a:endParaRPr lang="en-US" sz="2800" dirty="0">
              <a:ea typeface="Calibri Light"/>
              <a:cs typeface="Calibri Light"/>
            </a:endParaRPr>
          </a:p>
          <a:p>
            <a:pPr marL="347345" lvl="1"/>
            <a:r>
              <a:rPr lang="en-US" sz="2800" dirty="0"/>
              <a:t>Until it infringes upon another individual or group’s rights, a student organization cannot be denied the right to function for any of these reasons.</a:t>
            </a:r>
            <a:endParaRPr lang="en-US" sz="2800" dirty="0">
              <a:ea typeface="Calibri Light"/>
              <a:cs typeface="Calibri Light"/>
            </a:endParaRPr>
          </a:p>
          <a:p>
            <a:pPr marL="347345" lvl="1"/>
            <a:r>
              <a:rPr lang="en-US" sz="2800" dirty="0"/>
              <a:t>Groups who feel they have been treated unfairly may take action to right any wrong committed.</a:t>
            </a:r>
            <a:endParaRPr lang="en-US" sz="2800" dirty="0">
              <a:ea typeface="Calibri Light"/>
              <a:cs typeface="Calibri Light"/>
            </a:endParaRPr>
          </a:p>
        </p:txBody>
      </p:sp>
    </p:spTree>
    <p:extLst>
      <p:ext uri="{BB962C8B-B14F-4D97-AF65-F5344CB8AC3E}">
        <p14:creationId xmlns:p14="http://schemas.microsoft.com/office/powerpoint/2010/main" val="323134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US" sz="4100">
                <a:solidFill>
                  <a:srgbClr val="FFFFFF"/>
                </a:solidFill>
              </a:rPr>
              <a:t>Constitutional Rights of Student Organizations</a:t>
            </a:r>
          </a:p>
        </p:txBody>
      </p:sp>
      <p:sp>
        <p:nvSpPr>
          <p:cNvPr id="3" name="Content Placeholder 2"/>
          <p:cNvSpPr>
            <a:spLocks noGrp="1"/>
          </p:cNvSpPr>
          <p:nvPr>
            <p:ph idx="1"/>
          </p:nvPr>
        </p:nvSpPr>
        <p:spPr>
          <a:xfrm>
            <a:off x="4614389" y="936711"/>
            <a:ext cx="6815992" cy="4984578"/>
          </a:xfrm>
        </p:spPr>
        <p:txBody>
          <a:bodyPr anchor="ctr">
            <a:normAutofit/>
          </a:bodyPr>
          <a:lstStyle/>
          <a:p>
            <a:r>
              <a:rPr lang="en-US"/>
              <a:t>Fourteenth Amendment: Equal Protection</a:t>
            </a:r>
          </a:p>
          <a:p>
            <a:endParaRPr lang="en-US"/>
          </a:p>
          <a:p>
            <a:r>
              <a:rPr lang="en-US"/>
              <a:t>What it means:</a:t>
            </a:r>
          </a:p>
          <a:p>
            <a:pPr lvl="1"/>
            <a:r>
              <a:rPr lang="en-US"/>
              <a:t>Each organization must be treated fairly, held to the same standards, and afforded similar opportunities, as much as is appropriate.</a:t>
            </a:r>
          </a:p>
          <a:p>
            <a:pPr lvl="1"/>
            <a:r>
              <a:rPr lang="en-US"/>
              <a:t>Any exceptions must be justifiable, and similar situations must be given similar treatment.</a:t>
            </a:r>
          </a:p>
        </p:txBody>
      </p:sp>
    </p:spTree>
    <p:extLst>
      <p:ext uri="{BB962C8B-B14F-4D97-AF65-F5344CB8AC3E}">
        <p14:creationId xmlns:p14="http://schemas.microsoft.com/office/powerpoint/2010/main" val="133490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Judicial Support</a:t>
            </a:r>
          </a:p>
        </p:txBody>
      </p:sp>
      <p:sp>
        <p:nvSpPr>
          <p:cNvPr id="3" name="Content Placeholder 2"/>
          <p:cNvSpPr>
            <a:spLocks noGrp="1"/>
          </p:cNvSpPr>
          <p:nvPr>
            <p:ph idx="1"/>
          </p:nvPr>
        </p:nvSpPr>
        <p:spPr>
          <a:xfrm>
            <a:off x="1071846" y="2973313"/>
            <a:ext cx="10040233" cy="2903099"/>
          </a:xfrm>
        </p:spPr>
        <p:txBody>
          <a:bodyPr>
            <a:normAutofit/>
          </a:bodyPr>
          <a:lstStyle/>
          <a:p>
            <a:r>
              <a:rPr lang="en-US" i="1"/>
              <a:t>Board of Regents of the University of Wisconsin v. Southworth</a:t>
            </a:r>
            <a:r>
              <a:rPr lang="en-US"/>
              <a:t>, 529 U.S. 217 (2000).</a:t>
            </a:r>
          </a:p>
          <a:p>
            <a:pPr lvl="1"/>
            <a:r>
              <a:rPr lang="en-US" b="1"/>
              <a:t>Issue: </a:t>
            </a:r>
            <a:r>
              <a:rPr lang="en-US"/>
              <a:t>Students petitioned that activity fee should not fund religious student organizations</a:t>
            </a:r>
          </a:p>
          <a:p>
            <a:pPr lvl="1"/>
            <a:r>
              <a:rPr lang="en-US" b="1"/>
              <a:t>Ruling: </a:t>
            </a:r>
            <a:r>
              <a:rPr lang="en-US"/>
              <a:t>A state college should promote diversity and discussion. When fees are content-blind, they may be used to fund any type of organization</a:t>
            </a:r>
          </a:p>
          <a:p>
            <a:pPr lvl="1"/>
            <a:r>
              <a:rPr lang="en-US" b="1"/>
              <a:t>Implication:</a:t>
            </a:r>
            <a:r>
              <a:rPr lang="en-US"/>
              <a:t> All types of organizations must be allowed and given equal opportunity to promote free exchange of ideas</a:t>
            </a:r>
            <a:endParaRPr lang="en-US" b="1"/>
          </a:p>
          <a:p>
            <a:pPr lvl="1"/>
            <a:endParaRPr lang="en-US" i="1"/>
          </a:p>
        </p:txBody>
      </p:sp>
    </p:spTree>
    <p:extLst>
      <p:ext uri="{BB962C8B-B14F-4D97-AF65-F5344CB8AC3E}">
        <p14:creationId xmlns:p14="http://schemas.microsoft.com/office/powerpoint/2010/main" val="2847822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5199" y="685689"/>
            <a:ext cx="7808141" cy="3766185"/>
          </a:xfrm>
        </p:spPr>
        <p:txBody>
          <a:bodyPr>
            <a:normAutofit/>
          </a:bodyPr>
          <a:lstStyle/>
          <a:p>
            <a:r>
              <a:rPr lang="en-US" i="1"/>
              <a:t>Rosenberger v. University of Virginia</a:t>
            </a:r>
            <a:r>
              <a:rPr lang="en-US"/>
              <a:t>, 515 U.S. 819 (1995).</a:t>
            </a:r>
          </a:p>
          <a:p>
            <a:pPr lvl="1"/>
            <a:r>
              <a:rPr lang="en-US" b="1"/>
              <a:t>Issue: </a:t>
            </a:r>
            <a:r>
              <a:rPr lang="en-US"/>
              <a:t>School withheld funds from religious newspaper, citing “separation of church and state”</a:t>
            </a:r>
          </a:p>
          <a:p>
            <a:pPr lvl="1"/>
            <a:r>
              <a:rPr lang="en-US" b="1"/>
              <a:t>Ruling: </a:t>
            </a:r>
            <a:r>
              <a:rPr lang="en-US"/>
              <a:t>Organizations must be fairly funded, independent of content – equal, not preferential, treatment of a religious organization is required</a:t>
            </a:r>
          </a:p>
          <a:p>
            <a:pPr lvl="1"/>
            <a:r>
              <a:rPr lang="en-US" b="1"/>
              <a:t>Implication:</a:t>
            </a:r>
            <a:r>
              <a:rPr lang="en-US"/>
              <a:t> Discriminating against organizations because of their beliefs/positions is not allowed</a:t>
            </a:r>
            <a:endParaRPr lang="en-US" b="1"/>
          </a:p>
          <a:p>
            <a:pPr lvl="1"/>
            <a:endParaRPr lang="en-US" i="1"/>
          </a:p>
        </p:txBody>
      </p:sp>
      <p:sp>
        <p:nvSpPr>
          <p:cNvPr id="2" name="Title 1"/>
          <p:cNvSpPr>
            <a:spLocks noGrp="1"/>
          </p:cNvSpPr>
          <p:nvPr>
            <p:ph type="title"/>
          </p:nvPr>
        </p:nvSpPr>
        <p:spPr>
          <a:xfrm>
            <a:off x="3296265" y="4594123"/>
            <a:ext cx="8133734" cy="1818323"/>
          </a:xfrm>
        </p:spPr>
        <p:txBody>
          <a:bodyPr anchor="b">
            <a:normAutofit/>
          </a:bodyPr>
          <a:lstStyle/>
          <a:p>
            <a:pPr algn="r"/>
            <a:r>
              <a:rPr lang="en-US" sz="6000"/>
              <a:t>Judicial Support</a:t>
            </a:r>
          </a:p>
        </p:txBody>
      </p:sp>
    </p:spTree>
    <p:extLst>
      <p:ext uri="{BB962C8B-B14F-4D97-AF65-F5344CB8AC3E}">
        <p14:creationId xmlns:p14="http://schemas.microsoft.com/office/powerpoint/2010/main" val="62857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EC090937-65B6-4E69-8A51-DC43F550C2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370" y="1059893"/>
            <a:ext cx="3462229" cy="4738211"/>
          </a:xfrm>
        </p:spPr>
        <p:txBody>
          <a:bodyPr>
            <a:normAutofit/>
          </a:bodyPr>
          <a:lstStyle/>
          <a:p>
            <a:r>
              <a:rPr lang="en-US"/>
              <a:t>Judicial Support</a:t>
            </a:r>
          </a:p>
        </p:txBody>
      </p:sp>
      <p:sp>
        <p:nvSpPr>
          <p:cNvPr id="13" name="Rectangle 9">
            <a:extLst>
              <a:ext uri="{FF2B5EF4-FFF2-40B4-BE49-F238E27FC236}">
                <a16:creationId xmlns:a16="http://schemas.microsoft.com/office/drawing/2014/main" id="{18EF8026-88C8-40AD-89D3-AB638002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0674" y="1059894"/>
            <a:ext cx="6349708" cy="4717972"/>
          </a:xfrm>
        </p:spPr>
        <p:txBody>
          <a:bodyPr anchor="ctr">
            <a:normAutofit/>
          </a:bodyPr>
          <a:lstStyle/>
          <a:p>
            <a:r>
              <a:rPr lang="en-US" i="1"/>
              <a:t>Widmar v. Vincent</a:t>
            </a:r>
            <a:r>
              <a:rPr lang="en-US"/>
              <a:t>, 454 U.S. 263 (1981).</a:t>
            </a:r>
          </a:p>
          <a:p>
            <a:pPr lvl="1"/>
            <a:r>
              <a:rPr lang="en-US" b="1"/>
              <a:t>Issue: </a:t>
            </a:r>
            <a:r>
              <a:rPr lang="en-US"/>
              <a:t>School denied meeting space to religious student org, citing use of state facilities for religious purposes</a:t>
            </a:r>
          </a:p>
          <a:p>
            <a:pPr lvl="1"/>
            <a:r>
              <a:rPr lang="en-US" b="1"/>
              <a:t>Ruling: </a:t>
            </a:r>
            <a:r>
              <a:rPr lang="en-US"/>
              <a:t>Provided all student orgs are afforded equal opportunity to reserve space, equal protection is guaranteed – discrimination based on content violates First Amendment freedoms</a:t>
            </a:r>
          </a:p>
          <a:p>
            <a:pPr lvl="1"/>
            <a:r>
              <a:rPr lang="en-US" b="1"/>
              <a:t>Implication:</a:t>
            </a:r>
            <a:r>
              <a:rPr lang="en-US"/>
              <a:t> Discrimination is an issue with regards to First Amendment freedoms, but also equal protection for all organizations</a:t>
            </a:r>
            <a:endParaRPr lang="en-US" b="1"/>
          </a:p>
          <a:p>
            <a:pPr lvl="1"/>
            <a:endParaRPr lang="en-US" i="1"/>
          </a:p>
        </p:txBody>
      </p:sp>
    </p:spTree>
    <p:extLst>
      <p:ext uri="{BB962C8B-B14F-4D97-AF65-F5344CB8AC3E}">
        <p14:creationId xmlns:p14="http://schemas.microsoft.com/office/powerpoint/2010/main" val="348319512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Judicial Support</a:t>
            </a:r>
          </a:p>
        </p:txBody>
      </p:sp>
      <p:sp>
        <p:nvSpPr>
          <p:cNvPr id="3" name="Content Placeholder 2"/>
          <p:cNvSpPr>
            <a:spLocks noGrp="1"/>
          </p:cNvSpPr>
          <p:nvPr>
            <p:ph idx="1"/>
          </p:nvPr>
        </p:nvSpPr>
        <p:spPr>
          <a:xfrm>
            <a:off x="1071846" y="2973313"/>
            <a:ext cx="10040233" cy="2903099"/>
          </a:xfrm>
        </p:spPr>
        <p:txBody>
          <a:bodyPr>
            <a:normAutofit/>
          </a:bodyPr>
          <a:lstStyle/>
          <a:p>
            <a:r>
              <a:rPr lang="en-US" sz="2200" i="1"/>
              <a:t>Healy v. James</a:t>
            </a:r>
            <a:r>
              <a:rPr lang="en-US" sz="2200"/>
              <a:t>, 408 U.S. 169 (1979).</a:t>
            </a:r>
          </a:p>
          <a:p>
            <a:pPr lvl="1"/>
            <a:r>
              <a:rPr lang="en-US" sz="2200" b="1"/>
              <a:t>Issue: </a:t>
            </a:r>
            <a:r>
              <a:rPr lang="en-US" sz="2200"/>
              <a:t>School denied recognition to student org based on assumed national affiliation and fear of disruptive behavior</a:t>
            </a:r>
          </a:p>
          <a:p>
            <a:pPr lvl="1"/>
            <a:r>
              <a:rPr lang="en-US" sz="2200" b="1"/>
              <a:t>Ruling: </a:t>
            </a:r>
            <a:r>
              <a:rPr lang="en-US" sz="2200"/>
              <a:t>Burden of proof is on the college to justify denial of recognition, not on student org to obtain it. Rights cannot be denied based on unfounded fears</a:t>
            </a:r>
          </a:p>
          <a:p>
            <a:pPr lvl="1"/>
            <a:r>
              <a:rPr lang="en-US" sz="2200" b="1"/>
              <a:t>Implication:</a:t>
            </a:r>
            <a:r>
              <a:rPr lang="en-US" sz="2200"/>
              <a:t> Colleges must provide reasonable justification for denying rights to student organizations, and cannot do so out of assumptions or undocumented fears</a:t>
            </a:r>
            <a:endParaRPr lang="en-US" sz="2200" b="1"/>
          </a:p>
          <a:p>
            <a:pPr lvl="1"/>
            <a:endParaRPr lang="en-US" sz="2200" i="1"/>
          </a:p>
        </p:txBody>
      </p:sp>
    </p:spTree>
    <p:extLst>
      <p:ext uri="{BB962C8B-B14F-4D97-AF65-F5344CB8AC3E}">
        <p14:creationId xmlns:p14="http://schemas.microsoft.com/office/powerpoint/2010/main" val="1708111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US" sz="4400">
                <a:solidFill>
                  <a:srgbClr val="FFFFFF"/>
                </a:solidFill>
              </a:rPr>
              <a:t>Judicial Support</a:t>
            </a:r>
          </a:p>
        </p:txBody>
      </p:sp>
      <p:sp>
        <p:nvSpPr>
          <p:cNvPr id="3" name="Content Placeholder 2"/>
          <p:cNvSpPr>
            <a:spLocks noGrp="1"/>
          </p:cNvSpPr>
          <p:nvPr>
            <p:ph idx="1"/>
          </p:nvPr>
        </p:nvSpPr>
        <p:spPr>
          <a:xfrm>
            <a:off x="4614389" y="936711"/>
            <a:ext cx="6815992" cy="4984578"/>
          </a:xfrm>
        </p:spPr>
        <p:txBody>
          <a:bodyPr anchor="ctr">
            <a:normAutofit/>
          </a:bodyPr>
          <a:lstStyle/>
          <a:p>
            <a:r>
              <a:rPr lang="en-US"/>
              <a:t>Rights of organizations must be protected</a:t>
            </a:r>
          </a:p>
          <a:p>
            <a:endParaRPr lang="en-US"/>
          </a:p>
          <a:p>
            <a:r>
              <a:rPr lang="en-US"/>
              <a:t>Organizations may file complaints/cases to ensure freedoms and equal treatment</a:t>
            </a:r>
          </a:p>
          <a:p>
            <a:endParaRPr lang="en-US"/>
          </a:p>
          <a:p>
            <a:r>
              <a:rPr lang="en-US"/>
              <a:t>Any individual or entity involved may be liable for resulting damages</a:t>
            </a:r>
          </a:p>
        </p:txBody>
      </p:sp>
    </p:spTree>
    <p:extLst>
      <p:ext uri="{BB962C8B-B14F-4D97-AF65-F5344CB8AC3E}">
        <p14:creationId xmlns:p14="http://schemas.microsoft.com/office/powerpoint/2010/main" val="325348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F78E-5CFC-EB32-8AA0-CDF8A09DD50A}"/>
              </a:ext>
            </a:extLst>
          </p:cNvPr>
          <p:cNvSpPr>
            <a:spLocks noGrp="1"/>
          </p:cNvSpPr>
          <p:nvPr>
            <p:ph type="title"/>
          </p:nvPr>
        </p:nvSpPr>
        <p:spPr>
          <a:xfrm>
            <a:off x="7836310" y="499533"/>
            <a:ext cx="3706761" cy="5632980"/>
          </a:xfrm>
        </p:spPr>
        <p:txBody>
          <a:bodyPr vert="horz" lIns="91440" tIns="45720" rIns="91440" bIns="45720" rtlCol="0">
            <a:normAutofit/>
          </a:bodyPr>
          <a:lstStyle/>
          <a:p>
            <a:r>
              <a:rPr lang="en-US" sz="4400" b="1"/>
              <a:t>State Mandated Policies </a:t>
            </a:r>
          </a:p>
        </p:txBody>
      </p:sp>
      <p:sp>
        <p:nvSpPr>
          <p:cNvPr id="4" name="TextBox 3">
            <a:extLst>
              <a:ext uri="{FF2B5EF4-FFF2-40B4-BE49-F238E27FC236}">
                <a16:creationId xmlns:a16="http://schemas.microsoft.com/office/drawing/2014/main" id="{C8DBF26E-E472-0D3B-B785-840469349397}"/>
              </a:ext>
            </a:extLst>
          </p:cNvPr>
          <p:cNvSpPr txBox="1"/>
          <p:nvPr/>
        </p:nvSpPr>
        <p:spPr>
          <a:xfrm>
            <a:off x="8539237" y="2152952"/>
            <a:ext cx="180975" cy="3619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aphicFrame>
        <p:nvGraphicFramePr>
          <p:cNvPr id="8" name="TextBox 4">
            <a:extLst>
              <a:ext uri="{FF2B5EF4-FFF2-40B4-BE49-F238E27FC236}">
                <a16:creationId xmlns:a16="http://schemas.microsoft.com/office/drawing/2014/main" id="{49A8CCB1-3F9A-D29A-1FE5-A61F2D6E06C3}"/>
              </a:ext>
            </a:extLst>
          </p:cNvPr>
          <p:cNvGraphicFramePr/>
          <p:nvPr/>
        </p:nvGraphicFramePr>
        <p:xfrm>
          <a:off x="633413" y="639763"/>
          <a:ext cx="6913562"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640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F78E-5CFC-EB32-8AA0-CDF8A09DD50A}"/>
              </a:ext>
            </a:extLst>
          </p:cNvPr>
          <p:cNvSpPr>
            <a:spLocks noGrp="1"/>
          </p:cNvSpPr>
          <p:nvPr>
            <p:ph type="title"/>
          </p:nvPr>
        </p:nvSpPr>
        <p:spPr>
          <a:xfrm>
            <a:off x="7836310" y="499533"/>
            <a:ext cx="3706761" cy="5632980"/>
          </a:xfrm>
        </p:spPr>
        <p:txBody>
          <a:bodyPr vert="horz" lIns="91440" tIns="45720" rIns="91440" bIns="45720" rtlCol="0">
            <a:normAutofit/>
          </a:bodyPr>
          <a:lstStyle/>
          <a:p>
            <a:pPr algn="ctr"/>
            <a:r>
              <a:rPr lang="en-US" sz="4400" b="1" dirty="0"/>
              <a:t>Overview</a:t>
            </a:r>
            <a:endParaRPr lang="en-US" dirty="0"/>
          </a:p>
        </p:txBody>
      </p:sp>
      <p:sp>
        <p:nvSpPr>
          <p:cNvPr id="4" name="TextBox 3">
            <a:extLst>
              <a:ext uri="{FF2B5EF4-FFF2-40B4-BE49-F238E27FC236}">
                <a16:creationId xmlns:a16="http://schemas.microsoft.com/office/drawing/2014/main" id="{C8DBF26E-E472-0D3B-B785-840469349397}"/>
              </a:ext>
            </a:extLst>
          </p:cNvPr>
          <p:cNvSpPr txBox="1"/>
          <p:nvPr/>
        </p:nvSpPr>
        <p:spPr>
          <a:xfrm>
            <a:off x="8539237" y="2152952"/>
            <a:ext cx="180975" cy="3619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aphicFrame>
        <p:nvGraphicFramePr>
          <p:cNvPr id="8" name="TextBox 4">
            <a:extLst>
              <a:ext uri="{FF2B5EF4-FFF2-40B4-BE49-F238E27FC236}">
                <a16:creationId xmlns:a16="http://schemas.microsoft.com/office/drawing/2014/main" id="{49A8CCB1-3F9A-D29A-1FE5-A61F2D6E06C3}"/>
              </a:ext>
            </a:extLst>
          </p:cNvPr>
          <p:cNvGraphicFramePr/>
          <p:nvPr>
            <p:extLst>
              <p:ext uri="{D42A27DB-BD31-4B8C-83A1-F6EECF244321}">
                <p14:modId xmlns:p14="http://schemas.microsoft.com/office/powerpoint/2010/main" val="170606787"/>
              </p:ext>
            </p:extLst>
          </p:nvPr>
        </p:nvGraphicFramePr>
        <p:xfrm>
          <a:off x="633413" y="639763"/>
          <a:ext cx="6913562"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7009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Controlled Substances</a:t>
            </a:r>
          </a:p>
        </p:txBody>
      </p:sp>
      <p:sp>
        <p:nvSpPr>
          <p:cNvPr id="3" name="Content Placeholder 2"/>
          <p:cNvSpPr>
            <a:spLocks noGrp="1"/>
          </p:cNvSpPr>
          <p:nvPr>
            <p:ph idx="1"/>
          </p:nvPr>
        </p:nvSpPr>
        <p:spPr>
          <a:xfrm>
            <a:off x="1071846" y="2973313"/>
            <a:ext cx="10040233" cy="2903099"/>
          </a:xfrm>
        </p:spPr>
        <p:txBody>
          <a:bodyPr>
            <a:normAutofit/>
          </a:bodyPr>
          <a:lstStyle/>
          <a:p>
            <a:r>
              <a:rPr lang="en-US"/>
              <a:t>Event host is responsible for managing controlled substances</a:t>
            </a:r>
          </a:p>
          <a:p>
            <a:r>
              <a:rPr lang="en-US"/>
              <a:t>Unlawful possession (type of substance, underage possession/consumption)</a:t>
            </a:r>
          </a:p>
          <a:p>
            <a:r>
              <a:rPr lang="en-US"/>
              <a:t>Violation of campus/local policies</a:t>
            </a:r>
          </a:p>
          <a:p>
            <a:r>
              <a:rPr lang="en-US"/>
              <a:t>Actions resulting from use/overuse of substances</a:t>
            </a:r>
          </a:p>
          <a:p>
            <a:r>
              <a:rPr lang="en-US"/>
              <a:t>Organization, Campus, Legal Consequences</a:t>
            </a:r>
          </a:p>
          <a:p>
            <a:endParaRPr lang="en-US"/>
          </a:p>
        </p:txBody>
      </p:sp>
    </p:spTree>
    <p:extLst>
      <p:ext uri="{BB962C8B-B14F-4D97-AF65-F5344CB8AC3E}">
        <p14:creationId xmlns:p14="http://schemas.microsoft.com/office/powerpoint/2010/main" val="136019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Controlled Substances</a:t>
            </a:r>
          </a:p>
        </p:txBody>
      </p:sp>
      <p:sp>
        <p:nvSpPr>
          <p:cNvPr id="3" name="Content Placeholder 2"/>
          <p:cNvSpPr>
            <a:spLocks noGrp="1"/>
          </p:cNvSpPr>
          <p:nvPr>
            <p:ph idx="1"/>
          </p:nvPr>
        </p:nvSpPr>
        <p:spPr>
          <a:xfrm>
            <a:off x="1071846" y="2973313"/>
            <a:ext cx="10040233" cy="2903099"/>
          </a:xfrm>
        </p:spPr>
        <p:txBody>
          <a:bodyPr vert="horz" lIns="91440" tIns="45720" rIns="91440" bIns="45720" rtlCol="0" anchor="t">
            <a:normAutofit fontScale="85000" lnSpcReduction="20000"/>
          </a:bodyPr>
          <a:lstStyle/>
          <a:p>
            <a:r>
              <a:rPr lang="en-US" b="1"/>
              <a:t>OC Student Handbook: </a:t>
            </a:r>
            <a:r>
              <a:rPr lang="en-US"/>
              <a:t> </a:t>
            </a:r>
          </a:p>
          <a:p>
            <a:r>
              <a:rPr lang="en-US"/>
              <a:t>Gambling, dishonesty or the possession or use of intoxicating liquors.</a:t>
            </a:r>
            <a:endParaRPr lang="en-US">
              <a:cs typeface="Calibri Light"/>
            </a:endParaRPr>
          </a:p>
          <a:p>
            <a:r>
              <a:rPr lang="en-US"/>
              <a:t>The illegal use, possession, control, manufacture, transmission, and/or sale of a drug or narcotic, as those terms are defined by the Texas Controlled Substances Act, on campus.</a:t>
            </a:r>
            <a:endParaRPr lang="en-US">
              <a:cs typeface="Calibri Light"/>
            </a:endParaRPr>
          </a:p>
          <a:p>
            <a:r>
              <a:rPr lang="en-US"/>
              <a:t>The use, possession, control, manufacture, transmission, and/or sale of paraphernalia related to any prohibited substance.</a:t>
            </a:r>
            <a:endParaRPr lang="en-US">
              <a:cs typeface="Calibri Light"/>
            </a:endParaRPr>
          </a:p>
          <a:p>
            <a:endParaRPr lang="en-US">
              <a:cs typeface="Calibri Light"/>
            </a:endParaRPr>
          </a:p>
          <a:p>
            <a:r>
              <a:rPr lang="en-US">
                <a:ea typeface="+mn-lt"/>
                <a:cs typeface="+mn-lt"/>
                <a:hlinkClick r:id="rId2"/>
              </a:rPr>
              <a:t>https://www.youtube.com/watch?v=eLLzlb1SN2M&amp;ab_channel=Movieclips</a:t>
            </a:r>
            <a:r>
              <a:rPr lang="en-US">
                <a:ea typeface="+mn-lt"/>
                <a:cs typeface="+mn-lt"/>
              </a:rPr>
              <a:t> </a:t>
            </a:r>
            <a:endParaRPr lang="en-US">
              <a:cs typeface="Calibri Light"/>
            </a:endParaRPr>
          </a:p>
          <a:p>
            <a:r>
              <a:rPr lang="en-US">
                <a:cs typeface="Calibri Light"/>
              </a:rPr>
              <a:t>Up to 40 seconds</a:t>
            </a:r>
          </a:p>
          <a:p>
            <a:endParaRPr lang="en-US">
              <a:cs typeface="Calibri Light"/>
            </a:endParaRPr>
          </a:p>
          <a:p>
            <a:endParaRPr lang="en-US">
              <a:cs typeface="Calibri Light"/>
            </a:endParaRPr>
          </a:p>
        </p:txBody>
      </p:sp>
    </p:spTree>
    <p:extLst>
      <p:ext uri="{BB962C8B-B14F-4D97-AF65-F5344CB8AC3E}">
        <p14:creationId xmlns:p14="http://schemas.microsoft.com/office/powerpoint/2010/main" val="130725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5199" y="685689"/>
            <a:ext cx="7808141" cy="3766185"/>
          </a:xfrm>
        </p:spPr>
        <p:txBody>
          <a:bodyPr>
            <a:normAutofit/>
          </a:bodyPr>
          <a:lstStyle/>
          <a:p>
            <a:r>
              <a:rPr lang="en-US"/>
              <a:t>Anything done to an individual to gain acceptance</a:t>
            </a:r>
          </a:p>
          <a:p>
            <a:pPr lvl="1"/>
            <a:r>
              <a:rPr lang="en-US"/>
              <a:t>NOT limited to physical acts</a:t>
            </a:r>
          </a:p>
          <a:p>
            <a:r>
              <a:rPr lang="en-US"/>
              <a:t>Can be a criminal offense</a:t>
            </a:r>
          </a:p>
          <a:p>
            <a:r>
              <a:rPr lang="en-US"/>
              <a:t>Can be criminally liable for hazing, encouraging, obscuring, or not reporting</a:t>
            </a:r>
          </a:p>
          <a:p>
            <a:r>
              <a:rPr lang="en-US"/>
              <a:t>Organization can be held liable on behalf of members, officers, alumni, or any other group with a vested interest in the organization</a:t>
            </a:r>
          </a:p>
          <a:p>
            <a:endParaRPr lang="en-US"/>
          </a:p>
        </p:txBody>
      </p:sp>
      <p:sp>
        <p:nvSpPr>
          <p:cNvPr id="2" name="Title 1"/>
          <p:cNvSpPr>
            <a:spLocks noGrp="1"/>
          </p:cNvSpPr>
          <p:nvPr>
            <p:ph type="title"/>
          </p:nvPr>
        </p:nvSpPr>
        <p:spPr>
          <a:xfrm>
            <a:off x="3296265" y="4594123"/>
            <a:ext cx="8133734" cy="1818323"/>
          </a:xfrm>
        </p:spPr>
        <p:txBody>
          <a:bodyPr anchor="b">
            <a:normAutofit/>
          </a:bodyPr>
          <a:lstStyle/>
          <a:p>
            <a:pPr algn="r"/>
            <a:r>
              <a:rPr lang="en-US" sz="6000"/>
              <a:t>Hazing</a:t>
            </a:r>
          </a:p>
        </p:txBody>
      </p:sp>
    </p:spTree>
    <p:extLst>
      <p:ext uri="{BB962C8B-B14F-4D97-AF65-F5344CB8AC3E}">
        <p14:creationId xmlns:p14="http://schemas.microsoft.com/office/powerpoint/2010/main" val="12852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62456" y="896684"/>
            <a:ext cx="2979252" cy="4979728"/>
          </a:xfrm>
        </p:spPr>
        <p:txBody>
          <a:bodyPr anchor="ctr">
            <a:normAutofit/>
          </a:bodyPr>
          <a:lstStyle/>
          <a:p>
            <a:pPr algn="r"/>
            <a:r>
              <a:rPr lang="en-US" sz="4000"/>
              <a:t>Hazing</a:t>
            </a:r>
          </a:p>
        </p:txBody>
      </p:sp>
      <p:cxnSp>
        <p:nvCxnSpPr>
          <p:cNvPr id="19" name="Straight Connector 9">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85172" y="896684"/>
            <a:ext cx="5484707" cy="5064633"/>
          </a:xfrm>
        </p:spPr>
        <p:txBody>
          <a:bodyPr anchor="ctr">
            <a:normAutofit/>
          </a:bodyPr>
          <a:lstStyle/>
          <a:p>
            <a:r>
              <a:rPr lang="en-US" sz="1800"/>
              <a:t>The individual agreed</a:t>
            </a:r>
          </a:p>
          <a:p>
            <a:r>
              <a:rPr lang="en-US" sz="1800"/>
              <a:t>Liability Waiver</a:t>
            </a:r>
            <a:endParaRPr lang="en-US" sz="1800">
              <a:cs typeface="Calibri Light"/>
            </a:endParaRPr>
          </a:p>
          <a:p>
            <a:r>
              <a:rPr lang="en-US" sz="1800"/>
              <a:t>No one was hurt</a:t>
            </a:r>
            <a:endParaRPr lang="en-US" sz="1800">
              <a:cs typeface="Calibri Light"/>
            </a:endParaRPr>
          </a:p>
          <a:p>
            <a:r>
              <a:rPr lang="en-US" sz="1800"/>
              <a:t>Nothing Physical</a:t>
            </a:r>
            <a:endParaRPr lang="en-US" sz="1800">
              <a:cs typeface="Calibri Light"/>
            </a:endParaRPr>
          </a:p>
          <a:p>
            <a:r>
              <a:rPr lang="en-US" sz="1800"/>
              <a:t>Tradition</a:t>
            </a:r>
            <a:endParaRPr lang="en-US" sz="1800">
              <a:cs typeface="Calibri Light"/>
            </a:endParaRPr>
          </a:p>
          <a:p>
            <a:r>
              <a:rPr lang="en-US" sz="1800"/>
              <a:t>Someone else does it</a:t>
            </a:r>
            <a:endParaRPr lang="en-US" sz="1800">
              <a:cs typeface="Calibri Light"/>
            </a:endParaRPr>
          </a:p>
          <a:p>
            <a:endParaRPr lang="en-US" sz="1800"/>
          </a:p>
          <a:p>
            <a:pPr marL="0" indent="0">
              <a:buNone/>
            </a:pPr>
            <a:r>
              <a:rPr lang="en-US" sz="1800" b="1" i="1" u="sng"/>
              <a:t>NONE of these are a valid defense for hazing!</a:t>
            </a:r>
            <a:endParaRPr lang="en-US" sz="1800" b="1" i="1" u="sng">
              <a:cs typeface="Calibri Light"/>
            </a:endParaRPr>
          </a:p>
          <a:p>
            <a:pPr marL="0" indent="0">
              <a:buNone/>
            </a:pPr>
            <a:endParaRPr lang="en-US" sz="1800" b="1" i="1" u="sng">
              <a:cs typeface="Calibri Light"/>
            </a:endParaRPr>
          </a:p>
          <a:p>
            <a:pPr marL="0" indent="0">
              <a:buNone/>
            </a:pPr>
            <a:r>
              <a:rPr lang="en-US" sz="1800">
                <a:ea typeface="+mn-lt"/>
                <a:cs typeface="+mn-lt"/>
                <a:hlinkClick r:id="rId2"/>
              </a:rPr>
              <a:t>https://www.youtube.com/watch?v=EAyPj9CDm74&amp;ab_channel=GordieCenter</a:t>
            </a:r>
            <a:r>
              <a:rPr lang="en-US" sz="1800">
                <a:ea typeface="+mn-lt"/>
                <a:cs typeface="+mn-lt"/>
              </a:rPr>
              <a:t> </a:t>
            </a:r>
            <a:endParaRPr lang="en-US">
              <a:ea typeface="+mn-lt"/>
              <a:cs typeface="+mn-lt"/>
            </a:endParaRPr>
          </a:p>
          <a:p>
            <a:pPr marL="347345" lvl="1"/>
            <a:endParaRPr lang="en-US" sz="1800">
              <a:cs typeface="Calibri Light" panose="020F0302020204030204"/>
            </a:endParaRPr>
          </a:p>
        </p:txBody>
      </p:sp>
    </p:spTree>
    <p:extLst>
      <p:ext uri="{BB962C8B-B14F-4D97-AF65-F5344CB8AC3E}">
        <p14:creationId xmlns:p14="http://schemas.microsoft.com/office/powerpoint/2010/main" val="3345571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5199" y="685689"/>
            <a:ext cx="7808141" cy="3766185"/>
          </a:xfrm>
        </p:spPr>
        <p:txBody>
          <a:bodyPr>
            <a:normAutofit/>
          </a:bodyPr>
          <a:lstStyle/>
          <a:p>
            <a:r>
              <a:rPr lang="en-US"/>
              <a:t>Prohibits discrimination based on gender, including pregnancy, sexual harassment, and abortion</a:t>
            </a:r>
          </a:p>
          <a:p>
            <a:r>
              <a:rPr lang="en-US"/>
              <a:t>Ensures equitable access for visually impaired students</a:t>
            </a:r>
          </a:p>
          <a:p>
            <a:r>
              <a:rPr lang="en-US"/>
              <a:t>Enforced by Department of Education’s Office of Civil Rights</a:t>
            </a:r>
          </a:p>
          <a:p>
            <a:r>
              <a:rPr lang="en-US"/>
              <a:t>Applies to any program receiving federal funding</a:t>
            </a:r>
          </a:p>
        </p:txBody>
      </p:sp>
      <p:sp>
        <p:nvSpPr>
          <p:cNvPr id="2" name="Title 1"/>
          <p:cNvSpPr>
            <a:spLocks noGrp="1"/>
          </p:cNvSpPr>
          <p:nvPr>
            <p:ph type="title"/>
          </p:nvPr>
        </p:nvSpPr>
        <p:spPr>
          <a:xfrm>
            <a:off x="3296265" y="4594123"/>
            <a:ext cx="8133734" cy="1818323"/>
          </a:xfrm>
        </p:spPr>
        <p:txBody>
          <a:bodyPr anchor="b">
            <a:normAutofit/>
          </a:bodyPr>
          <a:lstStyle/>
          <a:p>
            <a:pPr algn="r"/>
            <a:r>
              <a:rPr lang="en-US" sz="6000"/>
              <a:t>Title IX</a:t>
            </a:r>
          </a:p>
        </p:txBody>
      </p:sp>
    </p:spTree>
    <p:extLst>
      <p:ext uri="{BB962C8B-B14F-4D97-AF65-F5344CB8AC3E}">
        <p14:creationId xmlns:p14="http://schemas.microsoft.com/office/powerpoint/2010/main" val="285839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US" sz="4400">
                <a:solidFill>
                  <a:srgbClr val="FFFFFF"/>
                </a:solidFill>
              </a:rPr>
              <a:t>Title IX (cont.)</a:t>
            </a:r>
          </a:p>
        </p:txBody>
      </p:sp>
      <p:sp>
        <p:nvSpPr>
          <p:cNvPr id="3" name="Content Placeholder 2"/>
          <p:cNvSpPr>
            <a:spLocks noGrp="1"/>
          </p:cNvSpPr>
          <p:nvPr>
            <p:ph idx="1"/>
          </p:nvPr>
        </p:nvSpPr>
        <p:spPr>
          <a:xfrm>
            <a:off x="4614389" y="936711"/>
            <a:ext cx="6815992" cy="4984578"/>
          </a:xfrm>
        </p:spPr>
        <p:txBody>
          <a:bodyPr anchor="ctr">
            <a:normAutofit/>
          </a:bodyPr>
          <a:lstStyle/>
          <a:p>
            <a:r>
              <a:rPr lang="en-US"/>
              <a:t>Ensures equal opportunities for male and female students</a:t>
            </a:r>
          </a:p>
          <a:p>
            <a:pPr lvl="1"/>
            <a:r>
              <a:rPr lang="en-US"/>
              <a:t>Opportunities need not be identical, but available</a:t>
            </a:r>
          </a:p>
          <a:p>
            <a:r>
              <a:rPr lang="en-US"/>
              <a:t>Gender-based discrimination applies to all areas of campus life</a:t>
            </a:r>
          </a:p>
          <a:p>
            <a:r>
              <a:rPr lang="en-US"/>
              <a:t>Violations can result in sanctions including loss of federal funding</a:t>
            </a:r>
          </a:p>
        </p:txBody>
      </p:sp>
    </p:spTree>
    <p:extLst>
      <p:ext uri="{BB962C8B-B14F-4D97-AF65-F5344CB8AC3E}">
        <p14:creationId xmlns:p14="http://schemas.microsoft.com/office/powerpoint/2010/main" val="257244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sz="4200">
                <a:solidFill>
                  <a:srgbClr val="FFFFFF"/>
                </a:solidFill>
              </a:rPr>
              <a:t>Title IX implications for </a:t>
            </a:r>
            <a:br>
              <a:rPr lang="en-US" sz="4200">
                <a:solidFill>
                  <a:srgbClr val="FFFFFF"/>
                </a:solidFill>
              </a:rPr>
            </a:br>
            <a:r>
              <a:rPr lang="en-US" sz="4200">
                <a:solidFill>
                  <a:srgbClr val="FFFFFF"/>
                </a:solidFill>
              </a:rPr>
              <a:t>student organizations</a:t>
            </a:r>
          </a:p>
        </p:txBody>
      </p:sp>
      <p:sp>
        <p:nvSpPr>
          <p:cNvPr id="3" name="Content Placeholder 2"/>
          <p:cNvSpPr>
            <a:spLocks noGrp="1"/>
          </p:cNvSpPr>
          <p:nvPr>
            <p:ph idx="1"/>
          </p:nvPr>
        </p:nvSpPr>
        <p:spPr>
          <a:xfrm>
            <a:off x="1071846" y="2973313"/>
            <a:ext cx="10040233" cy="2903099"/>
          </a:xfrm>
        </p:spPr>
        <p:txBody>
          <a:bodyPr>
            <a:normAutofit/>
          </a:bodyPr>
          <a:lstStyle/>
          <a:p>
            <a:r>
              <a:rPr lang="en-US"/>
              <a:t>Groups may not discriminate based on gender</a:t>
            </a:r>
          </a:p>
          <a:p>
            <a:pPr lvl="1"/>
            <a:r>
              <a:rPr lang="en-US"/>
              <a:t>Traditionally single-sex organizations (i.e. fraternities &amp; sororities) are allowed</a:t>
            </a:r>
          </a:p>
          <a:p>
            <a:pPr lvl="1"/>
            <a:r>
              <a:rPr lang="en-US"/>
              <a:t>Equal opportunity must exist, or be offered, for both genders</a:t>
            </a:r>
          </a:p>
          <a:p>
            <a:r>
              <a:rPr lang="en-US"/>
              <a:t>Groups may not show preference to male/female members in operations</a:t>
            </a:r>
          </a:p>
          <a:p>
            <a:pPr lvl="1"/>
            <a:r>
              <a:rPr lang="en-US"/>
              <a:t>Includes preference in selection for honors, awards, or opportunities, and different expectations for male/female members</a:t>
            </a:r>
          </a:p>
        </p:txBody>
      </p:sp>
    </p:spTree>
    <p:extLst>
      <p:ext uri="{BB962C8B-B14F-4D97-AF65-F5344CB8AC3E}">
        <p14:creationId xmlns:p14="http://schemas.microsoft.com/office/powerpoint/2010/main" val="115652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62456" y="896684"/>
            <a:ext cx="2979252" cy="4979728"/>
          </a:xfrm>
        </p:spPr>
        <p:txBody>
          <a:bodyPr anchor="ctr">
            <a:normAutofit/>
          </a:bodyPr>
          <a:lstStyle/>
          <a:p>
            <a:pPr algn="r"/>
            <a:r>
              <a:rPr lang="en-US" sz="4000"/>
              <a:t>Title IX implications for </a:t>
            </a:r>
            <a:br>
              <a:rPr lang="en-US" sz="4000"/>
            </a:br>
            <a:r>
              <a:rPr lang="en-US" sz="4000"/>
              <a:t>student organizations</a:t>
            </a:r>
          </a:p>
        </p:txBody>
      </p:sp>
      <p:cxnSp>
        <p:nvCxnSpPr>
          <p:cNvPr id="9" name="Straight Connector 9">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85172" y="896684"/>
            <a:ext cx="5484707" cy="5064633"/>
          </a:xfrm>
        </p:spPr>
        <p:txBody>
          <a:bodyPr anchor="ctr">
            <a:normAutofit/>
          </a:bodyPr>
          <a:lstStyle/>
          <a:p>
            <a:r>
              <a:rPr lang="en-US" sz="1800"/>
              <a:t> Sexual Misconduct</a:t>
            </a:r>
          </a:p>
          <a:p>
            <a:pPr marL="347345" lvl="1"/>
            <a:r>
              <a:rPr lang="en-US" sz="1800"/>
              <a:t>Duty to provide a safe environment</a:t>
            </a:r>
            <a:endParaRPr lang="en-US" sz="1800">
              <a:cs typeface="Calibri Light"/>
            </a:endParaRPr>
          </a:p>
          <a:p>
            <a:pPr marL="347345" lvl="1"/>
            <a:r>
              <a:rPr lang="en-US" sz="1800"/>
              <a:t>Complaints/Concerns must be reported and handled in a prompt manner</a:t>
            </a:r>
            <a:endParaRPr lang="en-US" sz="1800">
              <a:cs typeface="Calibri Light"/>
            </a:endParaRPr>
          </a:p>
          <a:p>
            <a:pPr lvl="2"/>
            <a:r>
              <a:rPr lang="en-US" sz="1800"/>
              <a:t>Report concerns to advisor/Executive Director of Student Life immediately</a:t>
            </a:r>
            <a:endParaRPr lang="en-US" sz="1800">
              <a:cs typeface="Calibri Light"/>
            </a:endParaRPr>
          </a:p>
          <a:p>
            <a:pPr marL="347345" lvl="1"/>
            <a:endParaRPr lang="en-US" sz="1800">
              <a:cs typeface="Calibri Light"/>
            </a:endParaRPr>
          </a:p>
          <a:p>
            <a:r>
              <a:rPr lang="en-US" sz="1800"/>
              <a:t>Campus Sexual Violence Elimination Act of 2013</a:t>
            </a:r>
            <a:endParaRPr lang="en-US" sz="1800">
              <a:cs typeface="Calibri Light"/>
            </a:endParaRPr>
          </a:p>
          <a:p>
            <a:pPr lvl="2"/>
            <a:r>
              <a:rPr lang="en-US" sz="1800"/>
              <a:t>Includes sexual assault &amp; harassment, date rape, acquaintance rape, stalking, and domestic violence</a:t>
            </a:r>
            <a:endParaRPr lang="en-US" sz="1800">
              <a:cs typeface="Calibri Light"/>
            </a:endParaRPr>
          </a:p>
          <a:p>
            <a:pPr lvl="2"/>
            <a:r>
              <a:rPr lang="en-US" sz="1800"/>
              <a:t>Required education of all incoming students, faculty, and staff</a:t>
            </a:r>
            <a:endParaRPr lang="en-US" sz="1800">
              <a:cs typeface="Calibri Light"/>
            </a:endParaRPr>
          </a:p>
          <a:p>
            <a:pPr marL="347345" lvl="1"/>
            <a:endParaRPr lang="en-US" sz="1800">
              <a:cs typeface="Calibri Light"/>
            </a:endParaRPr>
          </a:p>
        </p:txBody>
      </p:sp>
    </p:spTree>
    <p:extLst>
      <p:ext uri="{BB962C8B-B14F-4D97-AF65-F5344CB8AC3E}">
        <p14:creationId xmlns:p14="http://schemas.microsoft.com/office/powerpoint/2010/main" val="328373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7354C0EE-CF6F-41B8-ABB8-549A512AF4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2781" y="965200"/>
            <a:ext cx="7801145" cy="3635280"/>
          </a:xfrm>
        </p:spPr>
        <p:txBody>
          <a:bodyPr anchor="ctr">
            <a:normAutofit/>
          </a:bodyPr>
          <a:lstStyle/>
          <a:p>
            <a:r>
              <a:rPr lang="en-US" sz="2200"/>
              <a:t>Ranges from unwanted gender-based comments to physical assault</a:t>
            </a:r>
          </a:p>
          <a:p>
            <a:pPr lvl="1"/>
            <a:r>
              <a:rPr lang="en-US" sz="2200"/>
              <a:t>Unwelcome flirtations, leering, advances, or pressure for sexual activity</a:t>
            </a:r>
          </a:p>
          <a:p>
            <a:pPr lvl="1"/>
            <a:r>
              <a:rPr lang="en-US" sz="2200"/>
              <a:t>Unwanted touching, pinching, or brushing</a:t>
            </a:r>
          </a:p>
          <a:p>
            <a:pPr lvl="1"/>
            <a:r>
              <a:rPr lang="en-US" sz="2200"/>
              <a:t>Exposure to sexual graffiti or suggestive objects</a:t>
            </a:r>
          </a:p>
          <a:p>
            <a:pPr lvl="1"/>
            <a:r>
              <a:rPr lang="en-US" sz="2200"/>
              <a:t>Innuendoes or gestures at inappropriate times</a:t>
            </a:r>
          </a:p>
          <a:p>
            <a:pPr lvl="1"/>
            <a:r>
              <a:rPr lang="en-US" sz="2200"/>
              <a:t>Disparaging remarks about one’s gender</a:t>
            </a:r>
          </a:p>
          <a:p>
            <a:pPr lvl="1"/>
            <a:r>
              <a:rPr lang="en-US" sz="2200"/>
              <a:t>Offensive, abusive, or forced physical contact</a:t>
            </a:r>
          </a:p>
          <a:p>
            <a:pPr lvl="1"/>
            <a:r>
              <a:rPr lang="en-US" sz="2200"/>
              <a:t>Oftentimes disguised as humor</a:t>
            </a:r>
          </a:p>
        </p:txBody>
      </p:sp>
      <p:sp>
        <p:nvSpPr>
          <p:cNvPr id="6" name="Rectangle 9">
            <a:extLst>
              <a:ext uri="{FF2B5EF4-FFF2-40B4-BE49-F238E27FC236}">
                <a16:creationId xmlns:a16="http://schemas.microsoft.com/office/drawing/2014/main" id="{7C7E1896-2992-48D4-85AC-95AB8AB1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15466"/>
            <a:ext cx="12192000" cy="16425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2781" y="5537199"/>
            <a:ext cx="10467218" cy="848184"/>
          </a:xfrm>
        </p:spPr>
        <p:txBody>
          <a:bodyPr anchor="t">
            <a:normAutofit/>
          </a:bodyPr>
          <a:lstStyle/>
          <a:p>
            <a:r>
              <a:rPr lang="en-US" sz="4000"/>
              <a:t>Sexual Misconduct</a:t>
            </a:r>
          </a:p>
        </p:txBody>
      </p:sp>
    </p:spTree>
    <p:extLst>
      <p:ext uri="{BB962C8B-B14F-4D97-AF65-F5344CB8AC3E}">
        <p14:creationId xmlns:p14="http://schemas.microsoft.com/office/powerpoint/2010/main" val="255362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E2FE3A7B-DDFF-4F81-8AAE-11D96D138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9825ADD-F95C-4747-9B41-5DB21C28E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5571066"/>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6791A8E-B2BA-467D-BB87-8CFBFB13A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3900" y="726948"/>
            <a:ext cx="10744200" cy="5404104"/>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1286503" y="4064626"/>
            <a:ext cx="9607159" cy="1476235"/>
          </a:xfrm>
        </p:spPr>
        <p:txBody>
          <a:bodyPr vert="horz" lIns="91440" tIns="45720" rIns="91440" bIns="45720" rtlCol="0">
            <a:normAutofit/>
          </a:bodyPr>
          <a:lstStyle/>
          <a:p>
            <a:pPr algn="ctr"/>
            <a:r>
              <a:rPr lang="en-US" sz="2800">
                <a:solidFill>
                  <a:srgbClr val="FFFFFF"/>
                </a:solidFill>
                <a:hlinkClick r:id="rId2"/>
              </a:rPr>
              <a:t>https://www.youtube.com/watch?v=fGoWLWS4-kU</a:t>
            </a:r>
            <a:endParaRPr lang="en-US" sz="2800">
              <a:solidFill>
                <a:srgbClr val="FFFFFF"/>
              </a:solidFill>
            </a:endParaRPr>
          </a:p>
          <a:p>
            <a:pPr algn="ctr"/>
            <a:endParaRPr lang="en-US" sz="2800">
              <a:solidFill>
                <a:srgbClr val="FFFFFF"/>
              </a:solidFill>
            </a:endParaRPr>
          </a:p>
        </p:txBody>
      </p:sp>
      <p:sp>
        <p:nvSpPr>
          <p:cNvPr id="2" name="Title 1"/>
          <p:cNvSpPr>
            <a:spLocks noGrp="1"/>
          </p:cNvSpPr>
          <p:nvPr>
            <p:ph type="title"/>
          </p:nvPr>
        </p:nvSpPr>
        <p:spPr>
          <a:xfrm>
            <a:off x="1286503" y="1285196"/>
            <a:ext cx="9607160" cy="2779429"/>
          </a:xfrm>
        </p:spPr>
        <p:txBody>
          <a:bodyPr vert="horz" lIns="91440" tIns="45720" rIns="91440" bIns="45720" rtlCol="0" anchor="b">
            <a:normAutofit/>
          </a:bodyPr>
          <a:lstStyle/>
          <a:p>
            <a:pPr algn="ctr"/>
            <a:r>
              <a:rPr lang="en-US" sz="7200">
                <a:solidFill>
                  <a:srgbClr val="FFFFFF"/>
                </a:solidFill>
              </a:rPr>
              <a:t>TEA is consent VIDEO</a:t>
            </a:r>
          </a:p>
        </p:txBody>
      </p:sp>
    </p:spTree>
    <p:extLst>
      <p:ext uri="{BB962C8B-B14F-4D97-AF65-F5344CB8AC3E}">
        <p14:creationId xmlns:p14="http://schemas.microsoft.com/office/powerpoint/2010/main" val="325421297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4">
            <a:extLst>
              <a:ext uri="{FF2B5EF4-FFF2-40B4-BE49-F238E27FC236}">
                <a16:creationId xmlns:a16="http://schemas.microsoft.com/office/drawing/2014/main" id="{D6EA1A26-163F-4F15-91F4-F2C51AC9C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173212" y="-523151"/>
            <a:ext cx="3401568" cy="1920240"/>
          </a:xfrm>
        </p:spPr>
        <p:txBody>
          <a:bodyPr anchor="b">
            <a:normAutofit/>
          </a:bodyPr>
          <a:lstStyle/>
          <a:p>
            <a:r>
              <a:rPr lang="en-US" sz="4000">
                <a:solidFill>
                  <a:srgbClr val="FFFFFF"/>
                </a:solidFill>
              </a:rPr>
              <a:t>What is Ethics?</a:t>
            </a:r>
          </a:p>
        </p:txBody>
      </p:sp>
      <p:pic>
        <p:nvPicPr>
          <p:cNvPr id="10" name="Picture 10" descr="Diagram&#10;&#10;Description automatically generated">
            <a:extLst>
              <a:ext uri="{FF2B5EF4-FFF2-40B4-BE49-F238E27FC236}">
                <a16:creationId xmlns:a16="http://schemas.microsoft.com/office/drawing/2014/main" id="{A7FB4206-BA7C-1394-BB54-C329A6DC3B49}"/>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645" r="9471" b="1"/>
          <a:stretch/>
        </p:blipFill>
        <p:spPr>
          <a:xfrm>
            <a:off x="633999" y="640080"/>
            <a:ext cx="6278529" cy="5588101"/>
          </a:xfrm>
          <a:prstGeom prst="rect">
            <a:avLst/>
          </a:prstGeom>
        </p:spPr>
      </p:pic>
      <p:sp>
        <p:nvSpPr>
          <p:cNvPr id="3" name="Content Placeholder 2"/>
          <p:cNvSpPr>
            <a:spLocks noGrp="1"/>
          </p:cNvSpPr>
          <p:nvPr>
            <p:ph idx="1"/>
          </p:nvPr>
        </p:nvSpPr>
        <p:spPr>
          <a:xfrm>
            <a:off x="8183238" y="1717931"/>
            <a:ext cx="3662252" cy="4481039"/>
          </a:xfrm>
        </p:spPr>
        <p:txBody>
          <a:bodyPr vert="horz" lIns="91440" tIns="45720" rIns="91440" bIns="45720" rtlCol="0" anchor="t">
            <a:noAutofit/>
          </a:bodyPr>
          <a:lstStyle/>
          <a:p>
            <a:r>
              <a:rPr lang="en-US" sz="2000" dirty="0"/>
              <a:t>Doing the right thing, even when no one is looking</a:t>
            </a:r>
            <a:endParaRPr lang="en-US" sz="2000" dirty="0">
              <a:ea typeface="Calibri Light"/>
              <a:cs typeface="Calibri Light"/>
            </a:endParaRPr>
          </a:p>
          <a:p>
            <a:endParaRPr lang="en-US" sz="2000" dirty="0">
              <a:ea typeface="Calibri Light"/>
              <a:cs typeface="Calibri Light"/>
            </a:endParaRPr>
          </a:p>
          <a:p>
            <a:r>
              <a:rPr lang="en-US" sz="2000" dirty="0"/>
              <a:t>The rules, guidelines, and morals to make fair and equitable decisions</a:t>
            </a:r>
            <a:endParaRPr lang="en-US" sz="2000" dirty="0">
              <a:ea typeface="Calibri Light"/>
              <a:cs typeface="Calibri Light"/>
            </a:endParaRPr>
          </a:p>
          <a:p>
            <a:pPr marL="347345" lvl="1"/>
            <a:r>
              <a:rPr lang="en-US" sz="2000" dirty="0"/>
              <a:t>Non-Discrimination</a:t>
            </a:r>
            <a:endParaRPr lang="en-US" sz="2000" dirty="0">
              <a:ea typeface="Calibri Light"/>
              <a:cs typeface="Calibri Light"/>
            </a:endParaRPr>
          </a:p>
          <a:p>
            <a:pPr marL="347345" lvl="1"/>
            <a:r>
              <a:rPr lang="en-US" sz="2000" dirty="0"/>
              <a:t>Equal Access &amp; Opportunity</a:t>
            </a:r>
            <a:endParaRPr lang="en-US" sz="2000" dirty="0">
              <a:ea typeface="Calibri Light"/>
              <a:cs typeface="Calibri Light"/>
            </a:endParaRPr>
          </a:p>
          <a:p>
            <a:pPr marL="347345" lvl="1"/>
            <a:r>
              <a:rPr lang="en-US" sz="2000" dirty="0"/>
              <a:t>Distribution of Responsibility</a:t>
            </a:r>
            <a:endParaRPr lang="en-US" sz="2000" dirty="0">
              <a:ea typeface="Calibri Light"/>
              <a:cs typeface="Calibri Light"/>
            </a:endParaRPr>
          </a:p>
          <a:p>
            <a:pPr marL="347345" lvl="1"/>
            <a:r>
              <a:rPr lang="en-US" sz="2000" dirty="0"/>
              <a:t>Use of Resources</a:t>
            </a:r>
            <a:endParaRPr lang="en-US" sz="2000" dirty="0">
              <a:ea typeface="Calibri Light"/>
              <a:cs typeface="Calibri Light"/>
            </a:endParaRPr>
          </a:p>
          <a:p>
            <a:pPr marL="347345" lvl="1"/>
            <a:r>
              <a:rPr lang="en-US" sz="2000" dirty="0"/>
              <a:t>Confidentiality</a:t>
            </a:r>
            <a:endParaRPr lang="en-US" sz="2000" dirty="0">
              <a:ea typeface="Calibri Light"/>
              <a:cs typeface="Calibri Light"/>
            </a:endParaRPr>
          </a:p>
        </p:txBody>
      </p:sp>
    </p:spTree>
    <p:extLst>
      <p:ext uri="{BB962C8B-B14F-4D97-AF65-F5344CB8AC3E}">
        <p14:creationId xmlns:p14="http://schemas.microsoft.com/office/powerpoint/2010/main" val="28317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1C423-B644-04F0-31AE-D0FF5666FF3D}"/>
              </a:ext>
            </a:extLst>
          </p:cNvPr>
          <p:cNvSpPr>
            <a:spLocks noGrp="1"/>
          </p:cNvSpPr>
          <p:nvPr>
            <p:ph type="title"/>
          </p:nvPr>
        </p:nvSpPr>
        <p:spPr/>
        <p:txBody>
          <a:bodyPr/>
          <a:lstStyle/>
          <a:p>
            <a:r>
              <a:rPr lang="en-US" dirty="0">
                <a:ea typeface="Calibri Light"/>
                <a:cs typeface="Calibri Light"/>
              </a:rPr>
              <a:t>Any Questions? Reach out to:</a:t>
            </a:r>
            <a:endParaRPr lang="en-US" dirty="0"/>
          </a:p>
        </p:txBody>
      </p:sp>
      <p:sp>
        <p:nvSpPr>
          <p:cNvPr id="3" name="Text Placeholder 2">
            <a:extLst>
              <a:ext uri="{FF2B5EF4-FFF2-40B4-BE49-F238E27FC236}">
                <a16:creationId xmlns:a16="http://schemas.microsoft.com/office/drawing/2014/main" id="{42D0CC52-EEA0-8E51-7D1B-0A4C9D0B7426}"/>
              </a:ext>
            </a:extLst>
          </p:cNvPr>
          <p:cNvSpPr>
            <a:spLocks noGrp="1"/>
          </p:cNvSpPr>
          <p:nvPr>
            <p:ph type="body" idx="1"/>
          </p:nvPr>
        </p:nvSpPr>
        <p:spPr/>
        <p:txBody>
          <a:bodyPr/>
          <a:lstStyle/>
          <a:p>
            <a:r>
              <a:rPr lang="en-US" dirty="0">
                <a:ea typeface="Calibri Light"/>
                <a:cs typeface="Calibri Light"/>
              </a:rPr>
              <a:t>Keagan Scott – </a:t>
            </a:r>
            <a:r>
              <a:rPr lang="en-US" dirty="0">
                <a:ea typeface="Calibri Light"/>
                <a:cs typeface="Calibri Light"/>
                <a:hlinkClick r:id="rId2"/>
              </a:rPr>
              <a:t>kscott@odessa.edu</a:t>
            </a:r>
            <a:endParaRPr lang="en-US">
              <a:ea typeface="Calibri Light"/>
              <a:cs typeface="Calibri Light"/>
            </a:endParaRPr>
          </a:p>
          <a:p>
            <a:r>
              <a:rPr lang="en-US" i="1" dirty="0">
                <a:ea typeface="Calibri Light"/>
                <a:cs typeface="Calibri Light"/>
              </a:rPr>
              <a:t>Executive Director of Student Life &amp; Student Experience Officer</a:t>
            </a:r>
          </a:p>
        </p:txBody>
      </p:sp>
    </p:spTree>
    <p:extLst>
      <p:ext uri="{BB962C8B-B14F-4D97-AF65-F5344CB8AC3E}">
        <p14:creationId xmlns:p14="http://schemas.microsoft.com/office/powerpoint/2010/main" val="210158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5199" y="685689"/>
            <a:ext cx="7808141" cy="3766185"/>
          </a:xfrm>
        </p:spPr>
        <p:txBody>
          <a:bodyPr vert="horz" lIns="91440" tIns="45720" rIns="91440" bIns="45720" rtlCol="0" anchor="t">
            <a:noAutofit/>
          </a:bodyPr>
          <a:lstStyle/>
          <a:p>
            <a:r>
              <a:rPr lang="en-US" dirty="0"/>
              <a:t>Campus Weapons Policy/State Carry Laws</a:t>
            </a:r>
            <a:endParaRPr lang="en-US">
              <a:ea typeface="Calibri Light"/>
              <a:cs typeface="Calibri Light"/>
            </a:endParaRPr>
          </a:p>
          <a:p>
            <a:r>
              <a:rPr lang="en-US" dirty="0"/>
              <a:t>Address weapons issues SAFELY but immediately</a:t>
            </a:r>
            <a:endParaRPr lang="en-US">
              <a:ea typeface="Calibri Light"/>
              <a:cs typeface="Calibri Light"/>
            </a:endParaRPr>
          </a:p>
          <a:p>
            <a:r>
              <a:rPr lang="en-US" dirty="0"/>
              <a:t>Includes purpose-built and improvised weapons</a:t>
            </a:r>
            <a:endParaRPr lang="en-US">
              <a:ea typeface="Calibri Light"/>
              <a:cs typeface="Calibri Light"/>
            </a:endParaRPr>
          </a:p>
          <a:p>
            <a:r>
              <a:rPr lang="en-US" dirty="0">
                <a:ea typeface="+mn-lt"/>
                <a:cs typeface="+mn-lt"/>
              </a:rPr>
              <a:t>Facilities must meet local fire &amp; health codes</a:t>
            </a:r>
          </a:p>
          <a:p>
            <a:r>
              <a:rPr lang="en-US" dirty="0">
                <a:ea typeface="+mn-lt"/>
                <a:cs typeface="+mn-lt"/>
              </a:rPr>
              <a:t>Emergency numbers posted/readily available</a:t>
            </a:r>
          </a:p>
          <a:p>
            <a:r>
              <a:rPr lang="en-US" dirty="0">
                <a:ea typeface="+mn-lt"/>
                <a:cs typeface="+mn-lt"/>
              </a:rPr>
              <a:t>Comply with maximum occupancy postings</a:t>
            </a:r>
          </a:p>
          <a:p>
            <a:r>
              <a:rPr lang="en-US" dirty="0">
                <a:ea typeface="+mn-lt"/>
                <a:cs typeface="+mn-lt"/>
              </a:rPr>
              <a:t>Fire safety equipment present/functional</a:t>
            </a:r>
          </a:p>
          <a:p>
            <a:r>
              <a:rPr lang="en-US" dirty="0">
                <a:ea typeface="+mn-lt"/>
                <a:cs typeface="+mn-lt"/>
              </a:rPr>
              <a:t>Exits remain clear</a:t>
            </a:r>
          </a:p>
          <a:p>
            <a:r>
              <a:rPr lang="en-US" dirty="0">
                <a:ea typeface="+mn-lt"/>
                <a:cs typeface="+mn-lt"/>
              </a:rPr>
              <a:t>Use of candles and non-flammable decorations</a:t>
            </a:r>
          </a:p>
          <a:p>
            <a:r>
              <a:rPr lang="en-US" dirty="0">
                <a:ea typeface="+mn-lt"/>
                <a:cs typeface="+mn-lt"/>
              </a:rPr>
              <a:t>Use of fireworks/flammable materials</a:t>
            </a:r>
          </a:p>
          <a:p>
            <a:r>
              <a:rPr lang="en-US" dirty="0">
                <a:ea typeface="+mn-lt"/>
                <a:cs typeface="+mn-lt"/>
              </a:rPr>
              <a:t>Smoking regulations</a:t>
            </a:r>
            <a:endParaRPr lang="en-US" dirty="0">
              <a:cs typeface="Calibri Light" panose="020F0302020204030204"/>
            </a:endParaRPr>
          </a:p>
        </p:txBody>
      </p:sp>
      <p:sp>
        <p:nvSpPr>
          <p:cNvPr id="2" name="Title 1"/>
          <p:cNvSpPr>
            <a:spLocks noGrp="1"/>
          </p:cNvSpPr>
          <p:nvPr>
            <p:ph type="title"/>
          </p:nvPr>
        </p:nvSpPr>
        <p:spPr>
          <a:xfrm>
            <a:off x="3296265" y="4594123"/>
            <a:ext cx="8133734" cy="1818323"/>
          </a:xfrm>
        </p:spPr>
        <p:txBody>
          <a:bodyPr anchor="b">
            <a:normAutofit/>
          </a:bodyPr>
          <a:lstStyle/>
          <a:p>
            <a:pPr algn="r"/>
            <a:r>
              <a:rPr lang="en-US" sz="6000"/>
              <a:t>Firearms and Fire Safety</a:t>
            </a:r>
            <a:endParaRPr lang="en-US" sz="6000">
              <a:cs typeface="Calibri Light"/>
            </a:endParaRPr>
          </a:p>
        </p:txBody>
      </p:sp>
      <p:sp>
        <p:nvSpPr>
          <p:cNvPr id="4" name="TextBox 3">
            <a:extLst>
              <a:ext uri="{FF2B5EF4-FFF2-40B4-BE49-F238E27FC236}">
                <a16:creationId xmlns:a16="http://schemas.microsoft.com/office/drawing/2014/main" id="{CCEBB9CC-7DD8-171D-E889-17B04B7B699B}"/>
              </a:ext>
            </a:extLst>
          </p:cNvPr>
          <p:cNvSpPr txBox="1"/>
          <p:nvPr/>
        </p:nvSpPr>
        <p:spPr>
          <a:xfrm>
            <a:off x="8321742" y="220018"/>
            <a:ext cx="334297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Fire Safety </a:t>
            </a:r>
            <a:r>
              <a:rPr lang="en-US">
                <a:hlinkClick r:id="rId2"/>
              </a:rPr>
              <a:t>https://www.youtube.com/watch?v=iKvbB2UA27M</a:t>
            </a:r>
            <a:r>
              <a:rPr lang="en-US"/>
              <a:t> </a:t>
            </a:r>
          </a:p>
        </p:txBody>
      </p:sp>
    </p:spTree>
    <p:extLst>
      <p:ext uri="{BB962C8B-B14F-4D97-AF65-F5344CB8AC3E}">
        <p14:creationId xmlns:p14="http://schemas.microsoft.com/office/powerpoint/2010/main" val="380994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stretch>
            <a:fillRect/>
          </a:stretch>
        </p:blipFill>
        <p:spPr>
          <a:xfrm>
            <a:off x="666046" y="3187323"/>
            <a:ext cx="3661831" cy="833066"/>
          </a:xfrm>
          <a:prstGeom prst="rect">
            <a:avLst/>
          </a:prstGeom>
        </p:spPr>
      </p:pic>
      <p:grpSp>
        <p:nvGrpSpPr>
          <p:cNvPr id="40" name="Group 39">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41" name="Freeform: Shape 40">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6" name="Content Placeholder 2">
            <a:extLst>
              <a:ext uri="{FF2B5EF4-FFF2-40B4-BE49-F238E27FC236}">
                <a16:creationId xmlns:a16="http://schemas.microsoft.com/office/drawing/2014/main" id="{BC5F6F8B-7875-B8F0-C1A3-D7CFEECCEB3A}"/>
              </a:ext>
            </a:extLst>
          </p:cNvPr>
          <p:cNvGraphicFramePr>
            <a:graphicFrameLocks noGrp="1"/>
          </p:cNvGraphicFramePr>
          <p:nvPr>
            <p:ph idx="1"/>
            <p:extLst>
              <p:ext uri="{D42A27DB-BD31-4B8C-83A1-F6EECF244321}">
                <p14:modId xmlns:p14="http://schemas.microsoft.com/office/powerpoint/2010/main" val="4163623433"/>
              </p:ext>
            </p:extLst>
          </p:nvPr>
        </p:nvGraphicFramePr>
        <p:xfrm>
          <a:off x="5451039" y="475861"/>
          <a:ext cx="6243041" cy="60885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7484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80C4B6-3A9D-7593-C9F0-319F5029354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cs typeface="Calibri Light"/>
              </a:rPr>
              <a:t>Active Shooter Incidents 2021 vs 2022</a:t>
            </a:r>
            <a:endParaRPr lang="en-US" sz="4000">
              <a:solidFill>
                <a:srgbClr val="FFFFFF"/>
              </a:solidFill>
            </a:endParaRPr>
          </a:p>
        </p:txBody>
      </p:sp>
      <p:sp>
        <p:nvSpPr>
          <p:cNvPr id="3" name="Content Placeholder 2">
            <a:extLst>
              <a:ext uri="{FF2B5EF4-FFF2-40B4-BE49-F238E27FC236}">
                <a16:creationId xmlns:a16="http://schemas.microsoft.com/office/drawing/2014/main" id="{C40B4BCE-EFFC-DA2B-F26D-A47EC5F3D029}"/>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a:ea typeface="+mn-lt"/>
                <a:cs typeface="+mn-lt"/>
              </a:rPr>
              <a:t>The FBI defines an </a:t>
            </a:r>
            <a:r>
              <a:rPr lang="en-US" sz="2000">
                <a:ea typeface="+mn-lt"/>
                <a:cs typeface="+mn-lt"/>
                <a:hlinkClick r:id="rId2"/>
              </a:rPr>
              <a:t>active shooter incident</a:t>
            </a:r>
            <a:r>
              <a:rPr lang="en-US" sz="2000">
                <a:ea typeface="+mn-lt"/>
                <a:cs typeface="+mn-lt"/>
              </a:rPr>
              <a:t> as “an individual actively engaged in killing or attempting to kill people in a populated area.” </a:t>
            </a:r>
          </a:p>
          <a:p>
            <a:r>
              <a:rPr lang="en-US" sz="2000">
                <a:ea typeface="+mn-lt"/>
                <a:cs typeface="+mn-lt"/>
              </a:rPr>
              <a:t>the incidence of active shooter incidents is growing significantly. Over the past four years, active shooter incidents have increased by 96.8%. 2021 was an especially deadly year: the year represented the highest death toll from active shooter incidents </a:t>
            </a:r>
            <a:r>
              <a:rPr lang="en-US" sz="2000">
                <a:ea typeface="+mn-lt"/>
                <a:cs typeface="+mn-lt"/>
                <a:hlinkClick r:id="rId3"/>
              </a:rPr>
              <a:t>since 2017</a:t>
            </a:r>
            <a:r>
              <a:rPr lang="en-US" sz="2000">
                <a:ea typeface="+mn-lt"/>
                <a:cs typeface="+mn-lt"/>
              </a:rPr>
              <a:t>.  </a:t>
            </a:r>
          </a:p>
          <a:p>
            <a:r>
              <a:rPr lang="en-US" sz="2000">
                <a:ea typeface="+mn-lt"/>
                <a:cs typeface="+mn-lt"/>
              </a:rPr>
              <a:t>In the first five months of 2022, there have already been at least </a:t>
            </a:r>
            <a:r>
              <a:rPr lang="en-US" sz="2000">
                <a:ea typeface="+mn-lt"/>
                <a:cs typeface="+mn-lt"/>
                <a:hlinkClick r:id="rId4"/>
              </a:rPr>
              <a:t>27 active shooter incidents</a:t>
            </a:r>
            <a:r>
              <a:rPr lang="en-US" sz="2000">
                <a:ea typeface="+mn-lt"/>
                <a:cs typeface="+mn-lt"/>
              </a:rPr>
              <a:t> in schools, killing 24 children and three adults. This includes the recent shooting in Uvalde, Texas, which was the deadliest school shooting since the 2012 Sandy Hook tragedy.  </a:t>
            </a:r>
          </a:p>
          <a:p>
            <a:r>
              <a:rPr lang="en-US" sz="2000">
                <a:ea typeface="+mn-lt"/>
                <a:cs typeface="+mn-lt"/>
                <a:hlinkClick r:id="rId5"/>
              </a:rPr>
              <a:t>https://raptortech.com/resources/blog/making-sense-of-new-fbi-statistics-on-active-shooter-incidents-and-what-they-mean-for-your-school/</a:t>
            </a:r>
            <a:endParaRPr lang="en-US" sz="2000">
              <a:ea typeface="+mn-lt"/>
              <a:cs typeface="+mn-lt"/>
            </a:endParaRPr>
          </a:p>
          <a:p>
            <a:endParaRPr lang="en-US" sz="2000">
              <a:ea typeface="Calibri"/>
              <a:cs typeface="Calibri"/>
            </a:endParaRPr>
          </a:p>
        </p:txBody>
      </p:sp>
    </p:spTree>
    <p:extLst>
      <p:ext uri="{BB962C8B-B14F-4D97-AF65-F5344CB8AC3E}">
        <p14:creationId xmlns:p14="http://schemas.microsoft.com/office/powerpoint/2010/main" val="3864719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692" y="444662"/>
            <a:ext cx="10762689" cy="3711888"/>
          </a:xfrm>
        </p:spPr>
        <p:txBody>
          <a:bodyPr vert="horz" lIns="91440" tIns="45720" rIns="91440" bIns="45720" rtlCol="0" anchor="t">
            <a:noAutofit/>
          </a:bodyPr>
          <a:lstStyle/>
          <a:p>
            <a:r>
              <a:rPr lang="en-US" sz="2000" dirty="0"/>
              <a:t>Applies to any travel with or on behalf of a college or college-sponsored organization</a:t>
            </a:r>
            <a:endParaRPr lang="en-US" sz="2000" dirty="0">
              <a:ea typeface="Calibri Light"/>
              <a:cs typeface="Calibri Light"/>
            </a:endParaRPr>
          </a:p>
          <a:p>
            <a:r>
              <a:rPr lang="en-US" sz="2000" dirty="0"/>
              <a:t>Minimum Standards:</a:t>
            </a:r>
            <a:endParaRPr lang="en-US" sz="2000" dirty="0">
              <a:ea typeface="Calibri Light"/>
              <a:cs typeface="Calibri Light"/>
            </a:endParaRPr>
          </a:p>
          <a:p>
            <a:pPr marL="347345" lvl="1"/>
            <a:r>
              <a:rPr lang="en-US" sz="2000" dirty="0"/>
              <a:t>Travel Waiver per Student</a:t>
            </a:r>
            <a:endParaRPr lang="en-US" sz="2000" dirty="0">
              <a:ea typeface="Calibri Light"/>
              <a:cs typeface="Calibri Light"/>
            </a:endParaRPr>
          </a:p>
          <a:p>
            <a:pPr marL="347345" lvl="1"/>
            <a:r>
              <a:rPr lang="en-US" sz="2000" dirty="0"/>
              <a:t>Safety Precautions in Planning</a:t>
            </a:r>
            <a:endParaRPr lang="en-US" sz="2000" dirty="0">
              <a:ea typeface="Calibri Light"/>
              <a:cs typeface="Calibri Light"/>
            </a:endParaRPr>
          </a:p>
          <a:p>
            <a:pPr marL="347345" lvl="1"/>
            <a:r>
              <a:rPr lang="en-US" sz="2000" dirty="0"/>
              <a:t>Educate on Safety/Conduct Expectations</a:t>
            </a:r>
            <a:endParaRPr lang="en-US" sz="2000" dirty="0">
              <a:ea typeface="Calibri Light"/>
              <a:cs typeface="Calibri Light"/>
            </a:endParaRPr>
          </a:p>
          <a:p>
            <a:pPr lvl="2"/>
            <a:r>
              <a:rPr lang="en-US" dirty="0"/>
              <a:t>Campus Policies Still Apply</a:t>
            </a:r>
            <a:endParaRPr lang="en-US">
              <a:ea typeface="Calibri Light"/>
              <a:cs typeface="Calibri Light"/>
            </a:endParaRPr>
          </a:p>
          <a:p>
            <a:pPr marL="347345" lvl="1"/>
            <a:r>
              <a:rPr lang="en-US" sz="2000" dirty="0"/>
              <a:t>Driver Rest Stops</a:t>
            </a:r>
            <a:endParaRPr lang="en-US" sz="2000" dirty="0">
              <a:ea typeface="Calibri Light"/>
              <a:cs typeface="Calibri Light"/>
            </a:endParaRPr>
          </a:p>
          <a:p>
            <a:pPr marL="347345" lvl="1"/>
            <a:r>
              <a:rPr lang="en-US" sz="2000" dirty="0"/>
              <a:t>Speed Limits/Traffic Laws</a:t>
            </a:r>
            <a:endParaRPr lang="en-US" sz="2000" dirty="0">
              <a:ea typeface="Calibri Light"/>
              <a:cs typeface="Calibri Light"/>
            </a:endParaRPr>
          </a:p>
          <a:p>
            <a:pPr marL="347345" lvl="1"/>
            <a:r>
              <a:rPr lang="en-US" sz="2000" dirty="0"/>
              <a:t>Seat Belts at All Times</a:t>
            </a:r>
            <a:endParaRPr lang="en-US" sz="2000" dirty="0">
              <a:ea typeface="Calibri Light"/>
              <a:cs typeface="Calibri Light"/>
            </a:endParaRPr>
          </a:p>
          <a:p>
            <a:pPr marL="347345" lvl="1"/>
            <a:endParaRPr lang="en-US" sz="2000" dirty="0">
              <a:ea typeface="Calibri Light"/>
              <a:cs typeface="Calibri Light"/>
            </a:endParaRPr>
          </a:p>
          <a:p>
            <a:pPr marL="347345" lvl="1"/>
            <a:r>
              <a:rPr lang="en-US" sz="2000" dirty="0">
                <a:ea typeface="+mn-lt"/>
                <a:cs typeface="+mn-lt"/>
                <a:hlinkClick r:id="rId2"/>
              </a:rPr>
              <a:t>https://youtu.be/P_I477d1pkg?t=88</a:t>
            </a:r>
            <a:r>
              <a:rPr lang="en-US" sz="2000" dirty="0">
                <a:ea typeface="+mn-lt"/>
                <a:cs typeface="+mn-lt"/>
              </a:rPr>
              <a:t> - stop at 2:18</a:t>
            </a:r>
          </a:p>
          <a:p>
            <a:pPr marL="347345" lvl="1"/>
            <a:endParaRPr lang="en-US" sz="2000" dirty="0">
              <a:ea typeface="Calibri Light"/>
              <a:cs typeface="Calibri Light"/>
            </a:endParaRPr>
          </a:p>
          <a:p>
            <a:pPr marL="347345" lvl="1"/>
            <a:endParaRPr lang="en-US" sz="2000" dirty="0">
              <a:ea typeface="Calibri Light"/>
              <a:cs typeface="Calibri Light"/>
            </a:endParaRPr>
          </a:p>
        </p:txBody>
      </p:sp>
      <p:sp>
        <p:nvSpPr>
          <p:cNvPr id="5" name="Rectangle 7">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4772508"/>
            <a:ext cx="10772775" cy="1658198"/>
          </a:xfrm>
        </p:spPr>
        <p:txBody>
          <a:bodyPr>
            <a:normAutofit/>
          </a:bodyPr>
          <a:lstStyle/>
          <a:p>
            <a:r>
              <a:rPr lang="en-US">
                <a:solidFill>
                  <a:srgbClr val="FFFFFF"/>
                </a:solidFill>
              </a:rPr>
              <a:t>Travel</a:t>
            </a:r>
          </a:p>
        </p:txBody>
      </p:sp>
    </p:spTree>
    <p:extLst>
      <p:ext uri="{BB962C8B-B14F-4D97-AF65-F5344CB8AC3E}">
        <p14:creationId xmlns:p14="http://schemas.microsoft.com/office/powerpoint/2010/main" val="66548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0" end="10"/>
                                            </p:txEl>
                                          </p:spTgt>
                                        </p:tgtEl>
                                        <p:attrNameLst>
                                          <p:attrName>style.visibility</p:attrName>
                                        </p:attrNameLst>
                                      </p:cBhvr>
                                      <p:to>
                                        <p:strVal val="visible"/>
                                      </p:to>
                                    </p:set>
                                    <p:animEffect transition="in" filter="fade">
                                      <p:cBhvr>
                                        <p:cTn id="4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65199" y="685689"/>
            <a:ext cx="7808141" cy="3766185"/>
          </a:xfrm>
        </p:spPr>
        <p:txBody>
          <a:bodyPr>
            <a:normAutofit/>
          </a:bodyPr>
          <a:lstStyle/>
          <a:p>
            <a:r>
              <a:rPr lang="en-US"/>
              <a:t>Comply with all laws and campus policies</a:t>
            </a:r>
          </a:p>
          <a:p>
            <a:r>
              <a:rPr lang="en-US"/>
              <a:t>Precautionary Measures:</a:t>
            </a:r>
          </a:p>
          <a:p>
            <a:pPr lvl="1"/>
            <a:r>
              <a:rPr lang="en-US"/>
              <a:t>Controlled Substances</a:t>
            </a:r>
          </a:p>
          <a:p>
            <a:pPr lvl="1"/>
            <a:r>
              <a:rPr lang="en-US"/>
              <a:t>Crowd Control</a:t>
            </a:r>
          </a:p>
          <a:p>
            <a:pPr lvl="1"/>
            <a:r>
              <a:rPr lang="en-US"/>
              <a:t>Security</a:t>
            </a:r>
          </a:p>
          <a:p>
            <a:pPr lvl="1"/>
            <a:r>
              <a:rPr lang="en-US"/>
              <a:t>Emergency Plan</a:t>
            </a:r>
          </a:p>
          <a:p>
            <a:pPr lvl="1"/>
            <a:r>
              <a:rPr lang="en-US"/>
              <a:t>Nature of Activities</a:t>
            </a:r>
          </a:p>
          <a:p>
            <a:r>
              <a:rPr lang="en-US"/>
              <a:t>Does the event encourage undesirable behavior?</a:t>
            </a:r>
          </a:p>
        </p:txBody>
      </p:sp>
      <p:sp>
        <p:nvSpPr>
          <p:cNvPr id="2" name="Title 1"/>
          <p:cNvSpPr>
            <a:spLocks noGrp="1"/>
          </p:cNvSpPr>
          <p:nvPr>
            <p:ph type="title"/>
          </p:nvPr>
        </p:nvSpPr>
        <p:spPr>
          <a:xfrm>
            <a:off x="3296265" y="4594123"/>
            <a:ext cx="8133734" cy="1818323"/>
          </a:xfrm>
        </p:spPr>
        <p:txBody>
          <a:bodyPr anchor="b">
            <a:normAutofit/>
          </a:bodyPr>
          <a:lstStyle/>
          <a:p>
            <a:pPr algn="r"/>
            <a:r>
              <a:rPr lang="en-US" sz="6000"/>
              <a:t>Behavior at Events</a:t>
            </a:r>
          </a:p>
        </p:txBody>
      </p:sp>
    </p:spTree>
    <p:extLst>
      <p:ext uri="{BB962C8B-B14F-4D97-AF65-F5344CB8AC3E}">
        <p14:creationId xmlns:p14="http://schemas.microsoft.com/office/powerpoint/2010/main" val="353001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91E1A-AB0F-797E-933A-1D070B630187}"/>
              </a:ext>
            </a:extLst>
          </p:cNvPr>
          <p:cNvSpPr>
            <a:spLocks noGrp="1"/>
          </p:cNvSpPr>
          <p:nvPr>
            <p:ph type="title"/>
          </p:nvPr>
        </p:nvSpPr>
        <p:spPr/>
        <p:txBody>
          <a:bodyPr/>
          <a:lstStyle/>
          <a:p>
            <a:r>
              <a:rPr lang="en-US" dirty="0">
                <a:ea typeface="Calibri Light"/>
                <a:cs typeface="Calibri Light"/>
              </a:rPr>
              <a:t>Notice of Senate Bill 17</a:t>
            </a:r>
            <a:endParaRPr lang="en-US" dirty="0"/>
          </a:p>
        </p:txBody>
      </p:sp>
      <p:sp>
        <p:nvSpPr>
          <p:cNvPr id="3" name="Content Placeholder 2">
            <a:extLst>
              <a:ext uri="{FF2B5EF4-FFF2-40B4-BE49-F238E27FC236}">
                <a16:creationId xmlns:a16="http://schemas.microsoft.com/office/drawing/2014/main" id="{AE152EE8-9DBC-CD9C-71F9-41DA8D2E60CF}"/>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To date, SB 17 does not prohibit student organizations based on identity. Universities may continue to support student organizations (even if they are identity based) as long as they act neutrally and don’t consider identity in its decisions. Types of allowed support include funding, staff and faculty advisement, access to facilities, and “features” such as links on university websites and materials. Additionally, short-term speakers hosted by student organizations cannot be denied access by a university because they intend to conduct DEI programming.</a:t>
            </a:r>
          </a:p>
          <a:p>
            <a:endParaRPr lang="en-US" dirty="0">
              <a:ea typeface="Calibri Light"/>
              <a:cs typeface="Calibri Light"/>
            </a:endParaRPr>
          </a:p>
          <a:p>
            <a:r>
              <a:rPr lang="en-US" dirty="0">
                <a:ea typeface="Calibri Light"/>
                <a:cs typeface="Calibri Light"/>
              </a:rPr>
              <a:t>Reference: </a:t>
            </a:r>
            <a:r>
              <a:rPr lang="en-US" dirty="0">
                <a:ea typeface="+mn-lt"/>
                <a:cs typeface="+mn-lt"/>
                <a:hlinkClick r:id="rId2"/>
              </a:rPr>
              <a:t>https://verisinsights.com/blogs/the-impact-of-texas-senate-bill-17-on-dei-initiatives/#:~:text=What's%20Not%20Impacted%20by%20SB,consider%20identity%20in%20its%20decisions.</a:t>
            </a:r>
            <a:endParaRPr lang="en-US" dirty="0">
              <a:ea typeface="Calibri Light"/>
              <a:cs typeface="Calibri Light"/>
            </a:endParaRPr>
          </a:p>
        </p:txBody>
      </p:sp>
    </p:spTree>
    <p:extLst>
      <p:ext uri="{BB962C8B-B14F-4D97-AF65-F5344CB8AC3E}">
        <p14:creationId xmlns:p14="http://schemas.microsoft.com/office/powerpoint/2010/main" val="260709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656" y="643467"/>
            <a:ext cx="6235869" cy="5584295"/>
          </a:xfrm>
        </p:spPr>
        <p:txBody>
          <a:bodyPr anchor="ctr">
            <a:normAutofit/>
          </a:bodyPr>
          <a:lstStyle/>
          <a:p>
            <a:r>
              <a:rPr lang="en-US"/>
              <a:t>Accommodations for students with disabilities</a:t>
            </a:r>
          </a:p>
          <a:p>
            <a:pPr marL="347345" lvl="1"/>
            <a:r>
              <a:rPr lang="en-US"/>
              <a:t>Physical Space</a:t>
            </a:r>
            <a:endParaRPr lang="en-US">
              <a:cs typeface="Calibri Light"/>
            </a:endParaRPr>
          </a:p>
          <a:p>
            <a:pPr lvl="2"/>
            <a:r>
              <a:rPr lang="en-US"/>
              <a:t>Elevator/Ramp Access</a:t>
            </a:r>
            <a:endParaRPr lang="en-US">
              <a:cs typeface="Calibri Light"/>
            </a:endParaRPr>
          </a:p>
          <a:p>
            <a:pPr lvl="2"/>
            <a:r>
              <a:rPr lang="en-US"/>
              <a:t>Seating</a:t>
            </a:r>
            <a:endParaRPr lang="en-US">
              <a:cs typeface="Calibri Light"/>
            </a:endParaRPr>
          </a:p>
          <a:p>
            <a:pPr lvl="2"/>
            <a:r>
              <a:rPr lang="en-US"/>
              <a:t>Lighting</a:t>
            </a:r>
            <a:endParaRPr lang="en-US">
              <a:cs typeface="Calibri Light"/>
            </a:endParaRPr>
          </a:p>
          <a:p>
            <a:pPr marL="347345" lvl="1"/>
            <a:r>
              <a:rPr lang="en-US"/>
              <a:t>Accessible Vehicles</a:t>
            </a:r>
            <a:endParaRPr lang="en-US">
              <a:cs typeface="Calibri Light"/>
            </a:endParaRPr>
          </a:p>
          <a:p>
            <a:pPr marL="347345" lvl="1"/>
            <a:r>
              <a:rPr lang="en-US"/>
              <a:t>Sign Language Interpreter</a:t>
            </a:r>
            <a:endParaRPr lang="en-US">
              <a:cs typeface="Calibri Light"/>
            </a:endParaRPr>
          </a:p>
          <a:p>
            <a:pPr marL="347345" lvl="1"/>
            <a:r>
              <a:rPr lang="en-US"/>
              <a:t>Assisted Listening</a:t>
            </a:r>
            <a:endParaRPr lang="en-US">
              <a:cs typeface="Calibri Light"/>
            </a:endParaRPr>
          </a:p>
          <a:p>
            <a:pPr marL="347345" lvl="1"/>
            <a:endParaRPr lang="en-US">
              <a:cs typeface="Calibri Light"/>
            </a:endParaRPr>
          </a:p>
          <a:p>
            <a:pPr marL="347345" lvl="1"/>
            <a:r>
              <a:rPr lang="en-US"/>
              <a:t>Work with Office of Disability Services to address concerns -</a:t>
            </a:r>
            <a:r>
              <a:rPr lang="en-US" i="1"/>
              <a:t> </a:t>
            </a:r>
            <a:r>
              <a:rPr lang="en-US" i="1">
                <a:ea typeface="+mn-lt"/>
                <a:cs typeface="+mn-lt"/>
              </a:rPr>
              <a:t>Student Support Services</a:t>
            </a:r>
            <a:br>
              <a:rPr lang="en-US" i="1">
                <a:ea typeface="+mn-lt"/>
                <a:cs typeface="+mn-lt"/>
              </a:rPr>
            </a:br>
            <a:r>
              <a:rPr lang="en-US" i="1">
                <a:ea typeface="+mn-lt"/>
                <a:cs typeface="+mn-lt"/>
              </a:rPr>
              <a:t>(432) 335-6861 | </a:t>
            </a:r>
            <a:r>
              <a:rPr lang="en-US" i="1">
                <a:ea typeface="+mn-lt"/>
                <a:cs typeface="+mn-lt"/>
                <a:hlinkClick r:id="rId2"/>
              </a:rPr>
              <a:t>cares@odessa.edu</a:t>
            </a:r>
            <a:endParaRPr lang="en-US" i="1">
              <a:cs typeface="Calibri Light"/>
            </a:endParaRPr>
          </a:p>
        </p:txBody>
      </p:sp>
      <p:sp>
        <p:nvSpPr>
          <p:cNvPr id="5" name="Rectangle 7">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199458" y="643467"/>
            <a:ext cx="3349075" cy="5584296"/>
          </a:xfrm>
        </p:spPr>
        <p:txBody>
          <a:bodyPr anchor="ctr">
            <a:normAutofit/>
          </a:bodyPr>
          <a:lstStyle/>
          <a:p>
            <a:r>
              <a:rPr lang="en-US" sz="4000">
                <a:solidFill>
                  <a:srgbClr val="FFFFFF"/>
                </a:solidFill>
              </a:rPr>
              <a:t>Americans with Disabilities Act</a:t>
            </a:r>
          </a:p>
        </p:txBody>
      </p:sp>
    </p:spTree>
    <p:extLst>
      <p:ext uri="{BB962C8B-B14F-4D97-AF65-F5344CB8AC3E}">
        <p14:creationId xmlns:p14="http://schemas.microsoft.com/office/powerpoint/2010/main" val="45142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fade">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87AB319-64C0-4E2D-B1CD-0A970301B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C4A892D-088E-4414-965D-1F8C4212F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7B634C-FBE7-9122-0AAF-C5D855D3E924}"/>
              </a:ext>
            </a:extLst>
          </p:cNvPr>
          <p:cNvSpPr>
            <a:spLocks noGrp="1"/>
          </p:cNvSpPr>
          <p:nvPr>
            <p:ph type="title"/>
          </p:nvPr>
        </p:nvSpPr>
        <p:spPr>
          <a:xfrm>
            <a:off x="609601" y="4714251"/>
            <a:ext cx="10923638" cy="1125190"/>
          </a:xfrm>
        </p:spPr>
        <p:txBody>
          <a:bodyPr vert="horz" lIns="91440" tIns="45720" rIns="91440" bIns="45720" rtlCol="0" anchor="b">
            <a:normAutofit/>
          </a:bodyPr>
          <a:lstStyle/>
          <a:p>
            <a:pPr>
              <a:lnSpc>
                <a:spcPct val="80000"/>
              </a:lnSpc>
            </a:pPr>
            <a:r>
              <a:rPr lang="en-US" sz="6600">
                <a:solidFill>
                  <a:srgbClr val="FFFFFF"/>
                </a:solidFill>
              </a:rPr>
              <a:t>Q&amp;A</a:t>
            </a:r>
          </a:p>
        </p:txBody>
      </p:sp>
      <p:sp>
        <p:nvSpPr>
          <p:cNvPr id="14" name="Rectangle 13">
            <a:extLst>
              <a:ext uri="{FF2B5EF4-FFF2-40B4-BE49-F238E27FC236}">
                <a16:creationId xmlns:a16="http://schemas.microsoft.com/office/drawing/2014/main" id="{472BC85F-BF83-4D6D-A1BC-8EE5822F0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Questions">
            <a:extLst>
              <a:ext uri="{FF2B5EF4-FFF2-40B4-BE49-F238E27FC236}">
                <a16:creationId xmlns:a16="http://schemas.microsoft.com/office/drawing/2014/main" id="{1FEA6B0D-4692-38E0-88FA-BB76DD50A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83963" y="643467"/>
            <a:ext cx="3590205" cy="3590205"/>
          </a:xfrm>
          <a:prstGeom prst="rect">
            <a:avLst/>
          </a:prstGeom>
        </p:spPr>
      </p:pic>
    </p:spTree>
    <p:extLst>
      <p:ext uri="{BB962C8B-B14F-4D97-AF65-F5344CB8AC3E}">
        <p14:creationId xmlns:p14="http://schemas.microsoft.com/office/powerpoint/2010/main" val="304441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8">
            <a:extLst>
              <a:ext uri="{FF2B5EF4-FFF2-40B4-BE49-F238E27FC236}">
                <a16:creationId xmlns:a16="http://schemas.microsoft.com/office/drawing/2014/main" id="{07CEFFDD-605F-41E2-8017-6484074C5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rgbClr val="123966"/>
          </a:solidFill>
          <a:ln>
            <a:solidFill>
              <a:srgbClr val="123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173212" y="-370043"/>
            <a:ext cx="3401568" cy="1920240"/>
          </a:xfrm>
        </p:spPr>
        <p:txBody>
          <a:bodyPr anchor="b">
            <a:normAutofit/>
          </a:bodyPr>
          <a:lstStyle/>
          <a:p>
            <a:r>
              <a:rPr lang="en-US" sz="4000">
                <a:solidFill>
                  <a:srgbClr val="FFFFFF"/>
                </a:solidFill>
              </a:rPr>
              <a:t>What is Risk Management?</a:t>
            </a:r>
          </a:p>
        </p:txBody>
      </p:sp>
      <p:pic>
        <p:nvPicPr>
          <p:cNvPr id="4" name="Picture 4">
            <a:extLst>
              <a:ext uri="{FF2B5EF4-FFF2-40B4-BE49-F238E27FC236}">
                <a16:creationId xmlns:a16="http://schemas.microsoft.com/office/drawing/2014/main" id="{03B22243-B0B2-E97E-2DE9-8C53E29BADB1}"/>
              </a:ext>
            </a:extLst>
          </p:cNvPr>
          <p:cNvPicPr>
            <a:picLocks noChangeAspect="1"/>
          </p:cNvPicPr>
          <p:nvPr/>
        </p:nvPicPr>
        <p:blipFill>
          <a:blip r:embed="rId2"/>
          <a:stretch>
            <a:fillRect/>
          </a:stretch>
        </p:blipFill>
        <p:spPr>
          <a:xfrm>
            <a:off x="633999" y="1408799"/>
            <a:ext cx="6278529" cy="4050663"/>
          </a:xfrm>
          <a:prstGeom prst="rect">
            <a:avLst/>
          </a:prstGeom>
        </p:spPr>
      </p:pic>
      <p:sp>
        <p:nvSpPr>
          <p:cNvPr id="3" name="Content Placeholder 2"/>
          <p:cNvSpPr>
            <a:spLocks noGrp="1"/>
          </p:cNvSpPr>
          <p:nvPr>
            <p:ph idx="1"/>
          </p:nvPr>
        </p:nvSpPr>
        <p:spPr>
          <a:xfrm>
            <a:off x="8029777" y="1828102"/>
            <a:ext cx="3688438" cy="4245597"/>
          </a:xfrm>
        </p:spPr>
        <p:txBody>
          <a:bodyPr vert="horz" lIns="91440" tIns="45720" rIns="91440" bIns="45720" rtlCol="0" anchor="t">
            <a:noAutofit/>
          </a:bodyPr>
          <a:lstStyle/>
          <a:p>
            <a:r>
              <a:rPr lang="en-US" sz="2000" dirty="0">
                <a:solidFill>
                  <a:srgbClr val="FFFFFF"/>
                </a:solidFill>
              </a:rPr>
              <a:t>The process by which organizations protect themselves, their members, and their college by eliminating, reducing, or transferring risk</a:t>
            </a:r>
            <a:endParaRPr lang="en-US" sz="2000" dirty="0">
              <a:solidFill>
                <a:srgbClr val="FFFFFF"/>
              </a:solidFill>
              <a:ea typeface="Calibri Light"/>
              <a:cs typeface="Calibri Light"/>
            </a:endParaRPr>
          </a:p>
          <a:p>
            <a:endParaRPr lang="en-US" sz="2000" dirty="0">
              <a:solidFill>
                <a:srgbClr val="FFFFFF"/>
              </a:solidFill>
              <a:ea typeface="Calibri Light"/>
              <a:cs typeface="Calibri Light"/>
            </a:endParaRPr>
          </a:p>
          <a:p>
            <a:r>
              <a:rPr lang="en-US" sz="2000" dirty="0">
                <a:solidFill>
                  <a:srgbClr val="FFFFFF"/>
                </a:solidFill>
              </a:rPr>
              <a:t>Includes ensuring member safety, protection of property, and compliance with educational law</a:t>
            </a:r>
            <a:endParaRPr lang="en-US" sz="2000" dirty="0">
              <a:solidFill>
                <a:srgbClr val="FFFFFF"/>
              </a:solidFill>
              <a:ea typeface="Calibri Light"/>
              <a:cs typeface="Calibri Light"/>
            </a:endParaRPr>
          </a:p>
          <a:p>
            <a:endParaRPr lang="en-US" sz="2000" dirty="0">
              <a:solidFill>
                <a:srgbClr val="FFFFFF"/>
              </a:solidFill>
              <a:ea typeface="Calibri Light"/>
              <a:cs typeface="Calibri Light"/>
            </a:endParaRPr>
          </a:p>
          <a:p>
            <a:r>
              <a:rPr lang="en-US" sz="2000" dirty="0">
                <a:solidFill>
                  <a:srgbClr val="FFFFFF"/>
                </a:solidFill>
              </a:rPr>
              <a:t>In short: Risk Management is good decision making </a:t>
            </a:r>
            <a:endParaRPr lang="en-US" sz="1800" dirty="0">
              <a:solidFill>
                <a:srgbClr val="FFFFFF"/>
              </a:solidFill>
              <a:ea typeface="Calibri Light"/>
              <a:cs typeface="Calibri Light"/>
            </a:endParaRPr>
          </a:p>
        </p:txBody>
      </p:sp>
    </p:spTree>
    <p:extLst>
      <p:ext uri="{BB962C8B-B14F-4D97-AF65-F5344CB8AC3E}">
        <p14:creationId xmlns:p14="http://schemas.microsoft.com/office/powerpoint/2010/main" val="419381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1292" y="1031634"/>
            <a:ext cx="3368431" cy="4844777"/>
          </a:xfrm>
        </p:spPr>
        <p:txBody>
          <a:bodyPr>
            <a:normAutofit/>
          </a:bodyPr>
          <a:lstStyle/>
          <a:p>
            <a:r>
              <a:rPr lang="en-US">
                <a:solidFill>
                  <a:srgbClr val="FFFFFF"/>
                </a:solidFill>
              </a:rPr>
              <a:t>Managing Risk</a:t>
            </a:r>
          </a:p>
        </p:txBody>
      </p:sp>
      <p:sp>
        <p:nvSpPr>
          <p:cNvPr id="3" name="Content Placeholder 2"/>
          <p:cNvSpPr>
            <a:spLocks noGrp="1"/>
          </p:cNvSpPr>
          <p:nvPr>
            <p:ph idx="1"/>
          </p:nvPr>
        </p:nvSpPr>
        <p:spPr>
          <a:xfrm>
            <a:off x="5289791" y="1031634"/>
            <a:ext cx="6140590" cy="4746232"/>
          </a:xfrm>
        </p:spPr>
        <p:txBody>
          <a:bodyPr anchor="ctr">
            <a:normAutofit/>
          </a:bodyPr>
          <a:lstStyle/>
          <a:p>
            <a:r>
              <a:rPr lang="en-US"/>
              <a:t>Risk Management happens BEFORE an event!</a:t>
            </a:r>
          </a:p>
          <a:p>
            <a:pPr lvl="1"/>
            <a:r>
              <a:rPr lang="en-US"/>
              <a:t>Adopt an organizational Risk Management Policy</a:t>
            </a:r>
          </a:p>
          <a:p>
            <a:pPr lvl="1"/>
            <a:endParaRPr lang="en-US"/>
          </a:p>
          <a:p>
            <a:pPr lvl="1"/>
            <a:r>
              <a:rPr lang="en-US"/>
              <a:t>Use proactive planning measures</a:t>
            </a:r>
          </a:p>
          <a:p>
            <a:pPr lvl="2"/>
            <a:r>
              <a:rPr lang="en-US"/>
              <a:t>Admission/Ticketing Policy</a:t>
            </a:r>
          </a:p>
          <a:p>
            <a:pPr lvl="2"/>
            <a:r>
              <a:rPr lang="en-US"/>
              <a:t>Controlled Substances</a:t>
            </a:r>
          </a:p>
          <a:p>
            <a:pPr lvl="2"/>
            <a:r>
              <a:rPr lang="en-US"/>
              <a:t>Event Space</a:t>
            </a:r>
          </a:p>
          <a:p>
            <a:pPr lvl="2"/>
            <a:r>
              <a:rPr lang="en-US"/>
              <a:t>Safe Activities</a:t>
            </a:r>
          </a:p>
          <a:p>
            <a:pPr lvl="2"/>
            <a:r>
              <a:rPr lang="en-US"/>
              <a:t>Waivers (As necessary/appropriate)</a:t>
            </a:r>
          </a:p>
          <a:p>
            <a:pPr lvl="2"/>
            <a:endParaRPr lang="en-US">
              <a:cs typeface="Calibri Light"/>
            </a:endParaRPr>
          </a:p>
          <a:p>
            <a:pPr lvl="2"/>
            <a:r>
              <a:rPr lang="en-US" i="0">
                <a:ea typeface="+mn-lt"/>
                <a:cs typeface="+mn-lt"/>
                <a:hlinkClick r:id="rId2"/>
              </a:rPr>
              <a:t>https://www.odessa.edu/employees/behavioral-intervention-team/Report-a-Concern/index.html</a:t>
            </a:r>
            <a:endParaRPr lang="en-US">
              <a:cs typeface="Calibri Light"/>
            </a:endParaRPr>
          </a:p>
          <a:p>
            <a:pPr lvl="2"/>
            <a:endParaRPr lang="en-US" i="0">
              <a:cs typeface="Calibri Light" panose="020F0302020204030204"/>
            </a:endParaRPr>
          </a:p>
          <a:p>
            <a:pPr lvl="2"/>
            <a:endParaRPr lang="en-US">
              <a:cs typeface="Calibri Light" panose="020F0302020204030204"/>
            </a:endParaRPr>
          </a:p>
          <a:p>
            <a:pPr lvl="2"/>
            <a:endParaRPr lang="en-US">
              <a:cs typeface="Calibri Light" panose="020F0302020204030204"/>
            </a:endParaRPr>
          </a:p>
        </p:txBody>
      </p:sp>
    </p:spTree>
    <p:extLst>
      <p:ext uri="{BB962C8B-B14F-4D97-AF65-F5344CB8AC3E}">
        <p14:creationId xmlns:p14="http://schemas.microsoft.com/office/powerpoint/2010/main" val="92259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7224" y="936711"/>
            <a:ext cx="2988265" cy="4984578"/>
          </a:xfrm>
        </p:spPr>
        <p:txBody>
          <a:bodyPr>
            <a:normAutofit/>
          </a:bodyPr>
          <a:lstStyle/>
          <a:p>
            <a:r>
              <a:rPr lang="en-US" sz="4400">
                <a:solidFill>
                  <a:srgbClr val="FFFFFF"/>
                </a:solidFill>
              </a:rPr>
              <a:t>Managing Risk</a:t>
            </a:r>
          </a:p>
        </p:txBody>
      </p:sp>
      <p:sp>
        <p:nvSpPr>
          <p:cNvPr id="3" name="Content Placeholder 2"/>
          <p:cNvSpPr>
            <a:spLocks noGrp="1"/>
          </p:cNvSpPr>
          <p:nvPr>
            <p:ph idx="1"/>
          </p:nvPr>
        </p:nvSpPr>
        <p:spPr>
          <a:xfrm>
            <a:off x="4614389" y="936711"/>
            <a:ext cx="6815992" cy="4984578"/>
          </a:xfrm>
        </p:spPr>
        <p:txBody>
          <a:bodyPr anchor="ctr">
            <a:normAutofit/>
          </a:bodyPr>
          <a:lstStyle/>
          <a:p>
            <a:pPr marL="0" indent="0">
              <a:buNone/>
            </a:pPr>
            <a:r>
              <a:rPr lang="en-US"/>
              <a:t>Confront Behavior</a:t>
            </a:r>
            <a:endParaRPr lang="en-US">
              <a:cs typeface="Calibri Light" panose="020F0302020204030204"/>
            </a:endParaRPr>
          </a:p>
          <a:p>
            <a:pPr marL="4445" lvl="1" indent="0">
              <a:buNone/>
            </a:pPr>
            <a:r>
              <a:rPr lang="en-US"/>
              <a:t>SAFETY FIRST! Do NOT put yourself in harm’s way</a:t>
            </a:r>
            <a:endParaRPr lang="en-US">
              <a:cs typeface="Calibri Light" panose="020F0302020204030204"/>
            </a:endParaRPr>
          </a:p>
          <a:p>
            <a:pPr marL="4445" lvl="1" indent="0">
              <a:buNone/>
            </a:pPr>
            <a:r>
              <a:rPr lang="en-US"/>
              <a:t>Confront IMMEDIATELY</a:t>
            </a:r>
            <a:endParaRPr lang="en-US">
              <a:cs typeface="Calibri Light" panose="020F0302020204030204"/>
            </a:endParaRPr>
          </a:p>
          <a:p>
            <a:pPr marL="0" lvl="2" indent="0">
              <a:buNone/>
            </a:pPr>
            <a:r>
              <a:rPr lang="en-US"/>
              <a:t>Don’t think it will “fix itself”</a:t>
            </a:r>
            <a:endParaRPr lang="en-US">
              <a:cs typeface="Calibri Light" panose="020F0302020204030204"/>
            </a:endParaRPr>
          </a:p>
          <a:p>
            <a:pPr marL="4445" lvl="1" indent="0">
              <a:buNone/>
            </a:pPr>
            <a:r>
              <a:rPr lang="en-US"/>
              <a:t>Involve advisors/campus police if necessary (OC Phone Number: 432-238-6334)</a:t>
            </a:r>
            <a:endParaRPr lang="en-US">
              <a:cs typeface="Calibri Light" panose="020F0302020204030204"/>
            </a:endParaRPr>
          </a:p>
          <a:p>
            <a:pPr marL="4445" lvl="1" indent="0">
              <a:buNone/>
            </a:pPr>
            <a:endParaRPr lang="en-US"/>
          </a:p>
          <a:p>
            <a:pPr marL="4445" lvl="1" indent="0">
              <a:buNone/>
            </a:pPr>
            <a:r>
              <a:rPr lang="en-US"/>
              <a:t>Follow through with necessary discipline</a:t>
            </a:r>
            <a:endParaRPr lang="en-US">
              <a:cs typeface="Calibri Light" panose="020F0302020204030204"/>
            </a:endParaRPr>
          </a:p>
          <a:p>
            <a:pPr marL="4445" lvl="1" indent="0">
              <a:buNone/>
            </a:pPr>
            <a:endParaRPr lang="en-US">
              <a:cs typeface="Calibri Light" panose="020F0302020204030204"/>
            </a:endParaRPr>
          </a:p>
          <a:p>
            <a:pPr marL="0" indent="0">
              <a:buNone/>
            </a:pPr>
            <a:r>
              <a:rPr lang="en-US"/>
              <a:t>Report Immediately</a:t>
            </a:r>
            <a:endParaRPr lang="en-US">
              <a:cs typeface="Calibri Light" panose="020F0302020204030204"/>
            </a:endParaRPr>
          </a:p>
          <a:p>
            <a:pPr marL="4445" lvl="1" indent="0">
              <a:buNone/>
            </a:pPr>
            <a:r>
              <a:rPr lang="en-US"/>
              <a:t>Report to advisor/officers/campus administration</a:t>
            </a:r>
            <a:endParaRPr lang="en-US">
              <a:cs typeface="Calibri Light" panose="020F0302020204030204"/>
            </a:endParaRPr>
          </a:p>
        </p:txBody>
      </p:sp>
    </p:spTree>
    <p:extLst>
      <p:ext uri="{BB962C8B-B14F-4D97-AF65-F5344CB8AC3E}">
        <p14:creationId xmlns:p14="http://schemas.microsoft.com/office/powerpoint/2010/main" val="298394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71846" y="1059736"/>
            <a:ext cx="10040233" cy="1228130"/>
          </a:xfrm>
        </p:spPr>
        <p:txBody>
          <a:bodyPr>
            <a:normAutofit/>
          </a:bodyPr>
          <a:lstStyle/>
          <a:p>
            <a:r>
              <a:rPr lang="en-US">
                <a:solidFill>
                  <a:srgbClr val="FFFFFF"/>
                </a:solidFill>
              </a:rPr>
              <a:t>Why Risk Management?</a:t>
            </a:r>
          </a:p>
        </p:txBody>
      </p:sp>
      <p:sp>
        <p:nvSpPr>
          <p:cNvPr id="3" name="Content Placeholder 2"/>
          <p:cNvSpPr>
            <a:spLocks noGrp="1"/>
          </p:cNvSpPr>
          <p:nvPr>
            <p:ph idx="1"/>
          </p:nvPr>
        </p:nvSpPr>
        <p:spPr>
          <a:xfrm>
            <a:off x="1071846" y="2973313"/>
            <a:ext cx="10040233" cy="2903099"/>
          </a:xfrm>
        </p:spPr>
        <p:txBody>
          <a:bodyPr>
            <a:normAutofit/>
          </a:bodyPr>
          <a:lstStyle/>
          <a:p>
            <a:r>
              <a:rPr lang="en-US"/>
              <a:t>Protect members, advisors, organizations, and schools</a:t>
            </a:r>
          </a:p>
          <a:p>
            <a:endParaRPr lang="en-US"/>
          </a:p>
          <a:p>
            <a:r>
              <a:rPr lang="en-US"/>
              <a:t>Ensure safe, quality programming</a:t>
            </a:r>
          </a:p>
          <a:p>
            <a:endParaRPr lang="en-US"/>
          </a:p>
          <a:p>
            <a:r>
              <a:rPr lang="en-US"/>
              <a:t>Texas law requires it</a:t>
            </a:r>
          </a:p>
        </p:txBody>
      </p:sp>
    </p:spTree>
    <p:extLst>
      <p:ext uri="{BB962C8B-B14F-4D97-AF65-F5344CB8AC3E}">
        <p14:creationId xmlns:p14="http://schemas.microsoft.com/office/powerpoint/2010/main" val="107341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1292" y="1031634"/>
            <a:ext cx="3368431" cy="4844777"/>
          </a:xfrm>
        </p:spPr>
        <p:txBody>
          <a:bodyPr>
            <a:normAutofit/>
          </a:bodyPr>
          <a:lstStyle/>
          <a:p>
            <a:r>
              <a:rPr lang="en-US" sz="4600">
                <a:solidFill>
                  <a:srgbClr val="FFFFFF"/>
                </a:solidFill>
              </a:rPr>
              <a:t>Other Areas of Risk Management</a:t>
            </a:r>
          </a:p>
        </p:txBody>
      </p:sp>
      <p:sp>
        <p:nvSpPr>
          <p:cNvPr id="3" name="Content Placeholder 2"/>
          <p:cNvSpPr>
            <a:spLocks noGrp="1"/>
          </p:cNvSpPr>
          <p:nvPr>
            <p:ph idx="1"/>
          </p:nvPr>
        </p:nvSpPr>
        <p:spPr>
          <a:xfrm>
            <a:off x="5289791" y="1031634"/>
            <a:ext cx="6140590" cy="4746232"/>
          </a:xfrm>
        </p:spPr>
        <p:txBody>
          <a:bodyPr anchor="ctr">
            <a:normAutofit/>
          </a:bodyPr>
          <a:lstStyle/>
          <a:p>
            <a:r>
              <a:rPr lang="en-US"/>
              <a:t>Handling and use of cash or college-purchased items</a:t>
            </a:r>
          </a:p>
          <a:p>
            <a:pPr lvl="1"/>
            <a:r>
              <a:rPr lang="en-US"/>
              <a:t>Fundraising Procedures</a:t>
            </a:r>
          </a:p>
          <a:p>
            <a:pPr lvl="1"/>
            <a:r>
              <a:rPr lang="en-US"/>
              <a:t>(Mis-)use of funds/items/supplies</a:t>
            </a:r>
          </a:p>
          <a:p>
            <a:r>
              <a:rPr lang="en-US"/>
              <a:t>Food Safety</a:t>
            </a:r>
          </a:p>
          <a:p>
            <a:pPr lvl="1"/>
            <a:r>
              <a:rPr lang="en-US"/>
              <a:t>Food Service Contract Compliance</a:t>
            </a:r>
          </a:p>
          <a:p>
            <a:pPr lvl="1"/>
            <a:r>
              <a:rPr lang="en-US"/>
              <a:t>Health &amp; Safety Codes</a:t>
            </a:r>
          </a:p>
          <a:p>
            <a:r>
              <a:rPr lang="en-US"/>
              <a:t>Contract Fulfillment</a:t>
            </a:r>
          </a:p>
          <a:p>
            <a:r>
              <a:rPr lang="en-US"/>
              <a:t>SGA &amp; Student Activities Procedure Compliance</a:t>
            </a:r>
          </a:p>
          <a:p>
            <a:pPr lvl="1"/>
            <a:endParaRPr lang="en-US"/>
          </a:p>
        </p:txBody>
      </p:sp>
    </p:spTree>
    <p:extLst>
      <p:ext uri="{BB962C8B-B14F-4D97-AF65-F5344CB8AC3E}">
        <p14:creationId xmlns:p14="http://schemas.microsoft.com/office/powerpoint/2010/main" val="53871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8B0F8-8E79-21C5-66A2-59011570431A}"/>
              </a:ext>
            </a:extLst>
          </p:cNvPr>
          <p:cNvSpPr>
            <a:spLocks noGrp="1"/>
          </p:cNvSpPr>
          <p:nvPr>
            <p:ph type="title"/>
          </p:nvPr>
        </p:nvSpPr>
        <p:spPr/>
        <p:txBody>
          <a:bodyPr/>
          <a:lstStyle/>
          <a:p>
            <a:r>
              <a:rPr lang="en-US" dirty="0">
                <a:ea typeface="Calibri Light"/>
                <a:cs typeface="Calibri Light"/>
              </a:rPr>
              <a:t>Funds</a:t>
            </a:r>
            <a:endParaRPr lang="en-US" dirty="0"/>
          </a:p>
        </p:txBody>
      </p:sp>
      <p:sp>
        <p:nvSpPr>
          <p:cNvPr id="3" name="Content Placeholder 2">
            <a:extLst>
              <a:ext uri="{FF2B5EF4-FFF2-40B4-BE49-F238E27FC236}">
                <a16:creationId xmlns:a16="http://schemas.microsoft.com/office/drawing/2014/main" id="{8F448F4E-9A21-2136-188E-621EB0C4CA6B}"/>
              </a:ext>
            </a:extLst>
          </p:cNvPr>
          <p:cNvSpPr>
            <a:spLocks noGrp="1"/>
          </p:cNvSpPr>
          <p:nvPr>
            <p:ph idx="1"/>
          </p:nvPr>
        </p:nvSpPr>
        <p:spPr>
          <a:xfrm>
            <a:off x="658727" y="2361304"/>
            <a:ext cx="10753725" cy="3766185"/>
          </a:xfrm>
        </p:spPr>
        <p:txBody>
          <a:bodyPr vert="horz" lIns="91440" tIns="45720" rIns="91440" bIns="45720" rtlCol="0" anchor="t">
            <a:normAutofit/>
          </a:bodyPr>
          <a:lstStyle/>
          <a:p>
            <a:r>
              <a:rPr lang="en-US" dirty="0">
                <a:ea typeface="Calibri Light"/>
                <a:cs typeface="Calibri Light"/>
              </a:rPr>
              <a:t>All funds received from fundraisers, donations, etc., MUST be received through the Odessa College Marketplace. (No Venmo, no </a:t>
            </a:r>
            <a:r>
              <a:rPr lang="en-US" err="1">
                <a:ea typeface="Calibri Light"/>
                <a:cs typeface="Calibri Light"/>
              </a:rPr>
              <a:t>Cashapp</a:t>
            </a:r>
            <a:r>
              <a:rPr lang="en-US" dirty="0">
                <a:ea typeface="Calibri Light"/>
                <a:cs typeface="Calibri Light"/>
              </a:rPr>
              <a:t>, no </a:t>
            </a:r>
            <a:r>
              <a:rPr lang="en-US" err="1">
                <a:ea typeface="Calibri Light"/>
                <a:cs typeface="Calibri Light"/>
              </a:rPr>
              <a:t>Paypal</a:t>
            </a:r>
            <a:r>
              <a:rPr lang="en-US" dirty="0">
                <a:ea typeface="Calibri Light"/>
                <a:cs typeface="Calibri Light"/>
              </a:rPr>
              <a:t>, no Zelle, etc.)</a:t>
            </a:r>
          </a:p>
          <a:p>
            <a:endParaRPr lang="en-US" dirty="0">
              <a:ea typeface="Calibri Light"/>
              <a:cs typeface="Calibri Light"/>
            </a:endParaRPr>
          </a:p>
          <a:p>
            <a:r>
              <a:rPr lang="en-US" dirty="0">
                <a:ea typeface="Calibri Light"/>
                <a:cs typeface="Calibri Light"/>
              </a:rPr>
              <a:t>Please reach out to the Purchasing Department for questions. </a:t>
            </a:r>
            <a:r>
              <a:rPr lang="en-US" dirty="0">
                <a:ea typeface="Calibri Light"/>
                <a:cs typeface="Calibri Light"/>
                <a:hlinkClick r:id="rId2"/>
              </a:rPr>
              <a:t>Purchasing@odessa.edu</a:t>
            </a:r>
            <a:r>
              <a:rPr lang="en-US" dirty="0">
                <a:ea typeface="Calibri Light"/>
                <a:cs typeface="Calibri Light"/>
              </a:rPr>
              <a:t> </a:t>
            </a:r>
          </a:p>
          <a:p>
            <a:r>
              <a:rPr lang="en-US" dirty="0">
                <a:ea typeface="Calibri Light"/>
                <a:cs typeface="Calibri Light"/>
              </a:rPr>
              <a:t> </a:t>
            </a:r>
          </a:p>
        </p:txBody>
      </p:sp>
    </p:spTree>
    <p:extLst>
      <p:ext uri="{BB962C8B-B14F-4D97-AF65-F5344CB8AC3E}">
        <p14:creationId xmlns:p14="http://schemas.microsoft.com/office/powerpoint/2010/main" val="249890442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Application>Microsoft Office PowerPoint</Application>
  <PresentationFormat>Widescreen</PresentationFormat>
  <Slides>38</Slides>
  <Notes>0</Notes>
  <HiddenSlides>0</HiddenSlide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Metropolitan</vt:lpstr>
      <vt:lpstr>office theme</vt:lpstr>
      <vt:lpstr>Ethics &amp; Risk Management</vt:lpstr>
      <vt:lpstr>Overview</vt:lpstr>
      <vt:lpstr>What is Ethics?</vt:lpstr>
      <vt:lpstr>What is Risk Management?</vt:lpstr>
      <vt:lpstr>Managing Risk</vt:lpstr>
      <vt:lpstr>Managing Risk</vt:lpstr>
      <vt:lpstr>Why Risk Management?</vt:lpstr>
      <vt:lpstr>Other Areas of Risk Management</vt:lpstr>
      <vt:lpstr>Funds</vt:lpstr>
      <vt:lpstr>Clay’s Bill (TEX § 51.9361)</vt:lpstr>
      <vt:lpstr>Important Concepts</vt:lpstr>
      <vt:lpstr>Constitutional Rights of Student Organizations</vt:lpstr>
      <vt:lpstr>Constitutional Rights of Student Organizations</vt:lpstr>
      <vt:lpstr>Judicial Support</vt:lpstr>
      <vt:lpstr>Judicial Support</vt:lpstr>
      <vt:lpstr>Judicial Support</vt:lpstr>
      <vt:lpstr>Judicial Support</vt:lpstr>
      <vt:lpstr>Judicial Support</vt:lpstr>
      <vt:lpstr>State Mandated Policies </vt:lpstr>
      <vt:lpstr>Controlled Substances</vt:lpstr>
      <vt:lpstr>Controlled Substances</vt:lpstr>
      <vt:lpstr>Hazing</vt:lpstr>
      <vt:lpstr>Hazing</vt:lpstr>
      <vt:lpstr>Title IX</vt:lpstr>
      <vt:lpstr>Title IX (cont.)</vt:lpstr>
      <vt:lpstr>Title IX implications for  student organizations</vt:lpstr>
      <vt:lpstr>Title IX implications for  student organizations</vt:lpstr>
      <vt:lpstr>Sexual Misconduct</vt:lpstr>
      <vt:lpstr>TEA is consent VIDEO</vt:lpstr>
      <vt:lpstr>Any Questions? Reach out to:</vt:lpstr>
      <vt:lpstr>Firearms and Fire Safety</vt:lpstr>
      <vt:lpstr>PowerPoint Presentation</vt:lpstr>
      <vt:lpstr>Active Shooter Incidents 2021 vs 2022</vt:lpstr>
      <vt:lpstr>Travel</vt:lpstr>
      <vt:lpstr>Behavior at Events</vt:lpstr>
      <vt:lpstr>Notice of Senate Bill 17</vt:lpstr>
      <vt:lpstr>Americans with Disabilities Act</vt:lpstr>
      <vt:lpstr>Q&amp;A</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Organization Advisor Training</dc:title>
  <dc:creator>David Prevost</dc:creator>
  <cp:revision>78</cp:revision>
  <cp:lastPrinted>2016-09-22T18:28:38Z</cp:lastPrinted>
  <dcterms:created xsi:type="dcterms:W3CDTF">2013-02-03T18:34:19Z</dcterms:created>
  <dcterms:modified xsi:type="dcterms:W3CDTF">2024-09-09T17:54:24Z</dcterms:modified>
</cp:coreProperties>
</file>