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110" r:id="rId4"/>
  </p:sldMasterIdLst>
  <p:notesMasterIdLst>
    <p:notesMasterId r:id="rId3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83" r:id="rId23"/>
    <p:sldId id="274" r:id="rId24"/>
    <p:sldId id="275" r:id="rId25"/>
    <p:sldId id="276" r:id="rId26"/>
    <p:sldId id="277" r:id="rId27"/>
    <p:sldId id="281" r:id="rId28"/>
    <p:sldId id="278" r:id="rId29"/>
    <p:sldId id="279" r:id="rId30"/>
    <p:sldId id="280" r:id="rId31"/>
    <p:sldId id="282" r:id="rId32"/>
    <p:sldId id="284" r:id="rId3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Corbel" panose="020B0503020204020204" pitchFamily="3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4C60E-8DCA-1EAD-3860-41D1DC674018}" v="51" dt="2024-08-30T14:24:16.329"/>
    <p1510:client id="{DD41FE0F-2F82-7928-E751-EDBE81F92329}" v="6" dt="2024-08-29T15:39:54.727"/>
    <p1510:client id="{FDAF58A8-80DA-9A05-BAF4-1877111B7FC8}" v="543" dt="2024-08-28T16:18:21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5.fntdata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font" Target="fonts/font7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4F8D8-562D-4BF3-BF25-67D5CE9AB034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69B87DF6-9890-4AA6-82ED-401C8CDDAFC8}">
      <dgm:prSet/>
      <dgm:spPr/>
      <dgm:t>
        <a:bodyPr/>
        <a:lstStyle/>
        <a:p>
          <a:r>
            <a:rPr lang="en-US" baseline="0"/>
            <a:t>Student Organization Requirements</a:t>
          </a:r>
          <a:endParaRPr lang="en-US"/>
        </a:p>
      </dgm:t>
    </dgm:pt>
    <dgm:pt modelId="{B8A4E6A2-4FBE-47A1-826A-AA67BF020B12}" type="parTrans" cxnId="{4A573490-443C-4E2F-BF72-BEC2A244C543}">
      <dgm:prSet/>
      <dgm:spPr/>
      <dgm:t>
        <a:bodyPr/>
        <a:lstStyle/>
        <a:p>
          <a:endParaRPr lang="en-US"/>
        </a:p>
      </dgm:t>
    </dgm:pt>
    <dgm:pt modelId="{2099E263-C437-4CF4-BF08-EECB534656C3}" type="sibTrans" cxnId="{4A573490-443C-4E2F-BF72-BEC2A244C543}">
      <dgm:prSet/>
      <dgm:spPr/>
      <dgm:t>
        <a:bodyPr/>
        <a:lstStyle/>
        <a:p>
          <a:endParaRPr lang="en-US"/>
        </a:p>
      </dgm:t>
    </dgm:pt>
    <dgm:pt modelId="{D369ACD5-FF81-4F7B-B849-3DAF44E4D351}">
      <dgm:prSet/>
      <dgm:spPr/>
      <dgm:t>
        <a:bodyPr/>
        <a:lstStyle/>
        <a:p>
          <a:r>
            <a:rPr lang="en-US" baseline="0"/>
            <a:t>Roles &amp; Responsibilities  </a:t>
          </a:r>
          <a:endParaRPr lang="en-US"/>
        </a:p>
      </dgm:t>
    </dgm:pt>
    <dgm:pt modelId="{CBEA6485-2444-4BA0-AD56-AD24A668C55F}" type="parTrans" cxnId="{38C3508B-D5BC-452B-8842-B03B35759E46}">
      <dgm:prSet/>
      <dgm:spPr/>
      <dgm:t>
        <a:bodyPr/>
        <a:lstStyle/>
        <a:p>
          <a:endParaRPr lang="en-US"/>
        </a:p>
      </dgm:t>
    </dgm:pt>
    <dgm:pt modelId="{A5E9DFFA-B16C-4201-8668-B553FE43A3EE}" type="sibTrans" cxnId="{38C3508B-D5BC-452B-8842-B03B35759E46}">
      <dgm:prSet/>
      <dgm:spPr/>
      <dgm:t>
        <a:bodyPr/>
        <a:lstStyle/>
        <a:p>
          <a:endParaRPr lang="en-US"/>
        </a:p>
      </dgm:t>
    </dgm:pt>
    <dgm:pt modelId="{B037A2E7-EA23-4059-B4F8-8D829303C11C}">
      <dgm:prSet/>
      <dgm:spPr/>
      <dgm:t>
        <a:bodyPr/>
        <a:lstStyle/>
        <a:p>
          <a:r>
            <a:rPr lang="en-US" baseline="0"/>
            <a:t>Student Government Association</a:t>
          </a:r>
          <a:endParaRPr lang="en-US"/>
        </a:p>
      </dgm:t>
    </dgm:pt>
    <dgm:pt modelId="{48C7850E-5BF6-45AE-BED9-1D28443C76A9}" type="parTrans" cxnId="{021E7B53-AA0E-44BC-8BA7-72803E715203}">
      <dgm:prSet/>
      <dgm:spPr/>
      <dgm:t>
        <a:bodyPr/>
        <a:lstStyle/>
        <a:p>
          <a:endParaRPr lang="en-US"/>
        </a:p>
      </dgm:t>
    </dgm:pt>
    <dgm:pt modelId="{8EA15160-EA0C-443D-A07A-79A1C37F1144}" type="sibTrans" cxnId="{021E7B53-AA0E-44BC-8BA7-72803E715203}">
      <dgm:prSet/>
      <dgm:spPr/>
      <dgm:t>
        <a:bodyPr/>
        <a:lstStyle/>
        <a:p>
          <a:endParaRPr lang="en-US"/>
        </a:p>
      </dgm:t>
    </dgm:pt>
    <dgm:pt modelId="{A764C936-4096-40CF-B6C4-7FDB46FC680F}">
      <dgm:prSet/>
      <dgm:spPr/>
      <dgm:t>
        <a:bodyPr/>
        <a:lstStyle/>
        <a:p>
          <a:r>
            <a:rPr lang="en-US" baseline="0"/>
            <a:t>Marketing, Posting, and Social Media </a:t>
          </a:r>
          <a:endParaRPr lang="en-US"/>
        </a:p>
      </dgm:t>
    </dgm:pt>
    <dgm:pt modelId="{4E1FB7E3-A3AC-4431-B132-03A804942342}" type="parTrans" cxnId="{3A99B29E-B793-45A0-96B7-6D75948BDB29}">
      <dgm:prSet/>
      <dgm:spPr/>
      <dgm:t>
        <a:bodyPr/>
        <a:lstStyle/>
        <a:p>
          <a:endParaRPr lang="en-US"/>
        </a:p>
      </dgm:t>
    </dgm:pt>
    <dgm:pt modelId="{C298F310-AFEA-4EDB-8210-90D64161C20A}" type="sibTrans" cxnId="{3A99B29E-B793-45A0-96B7-6D75948BDB29}">
      <dgm:prSet/>
      <dgm:spPr/>
      <dgm:t>
        <a:bodyPr/>
        <a:lstStyle/>
        <a:p>
          <a:endParaRPr lang="en-US"/>
        </a:p>
      </dgm:t>
    </dgm:pt>
    <dgm:pt modelId="{A0568A35-802C-48D6-9330-554D8E5DA22D}" type="pres">
      <dgm:prSet presAssocID="{9DF4F8D8-562D-4BF3-BF25-67D5CE9AB034}" presName="vert0" presStyleCnt="0">
        <dgm:presLayoutVars>
          <dgm:dir/>
          <dgm:animOne val="branch"/>
          <dgm:animLvl val="lvl"/>
        </dgm:presLayoutVars>
      </dgm:prSet>
      <dgm:spPr/>
    </dgm:pt>
    <dgm:pt modelId="{CEC6D3D5-F19A-41DB-ACDA-F44B967ABD2A}" type="pres">
      <dgm:prSet presAssocID="{69B87DF6-9890-4AA6-82ED-401C8CDDAFC8}" presName="thickLine" presStyleLbl="alignNode1" presStyleIdx="0" presStyleCnt="4"/>
      <dgm:spPr/>
    </dgm:pt>
    <dgm:pt modelId="{CFF665FD-CE79-4323-A543-12CC32276D46}" type="pres">
      <dgm:prSet presAssocID="{69B87DF6-9890-4AA6-82ED-401C8CDDAFC8}" presName="horz1" presStyleCnt="0"/>
      <dgm:spPr/>
    </dgm:pt>
    <dgm:pt modelId="{62EFBC93-7749-4D98-AFEB-0FD2204A9FB0}" type="pres">
      <dgm:prSet presAssocID="{69B87DF6-9890-4AA6-82ED-401C8CDDAFC8}" presName="tx1" presStyleLbl="revTx" presStyleIdx="0" presStyleCnt="4"/>
      <dgm:spPr/>
    </dgm:pt>
    <dgm:pt modelId="{3663B8BE-7BCD-45DC-B6D2-1FBB77E3FC2B}" type="pres">
      <dgm:prSet presAssocID="{69B87DF6-9890-4AA6-82ED-401C8CDDAFC8}" presName="vert1" presStyleCnt="0"/>
      <dgm:spPr/>
    </dgm:pt>
    <dgm:pt modelId="{F1C2CE71-CD1D-4B36-9D89-8EAC68C7148A}" type="pres">
      <dgm:prSet presAssocID="{D369ACD5-FF81-4F7B-B849-3DAF44E4D351}" presName="thickLine" presStyleLbl="alignNode1" presStyleIdx="1" presStyleCnt="4"/>
      <dgm:spPr/>
    </dgm:pt>
    <dgm:pt modelId="{88A59D71-DCAD-4E48-8EF4-5B3D2BC763B1}" type="pres">
      <dgm:prSet presAssocID="{D369ACD5-FF81-4F7B-B849-3DAF44E4D351}" presName="horz1" presStyleCnt="0"/>
      <dgm:spPr/>
    </dgm:pt>
    <dgm:pt modelId="{E7BE888A-16F1-4B61-9C01-EFD5799F3552}" type="pres">
      <dgm:prSet presAssocID="{D369ACD5-FF81-4F7B-B849-3DAF44E4D351}" presName="tx1" presStyleLbl="revTx" presStyleIdx="1" presStyleCnt="4"/>
      <dgm:spPr/>
    </dgm:pt>
    <dgm:pt modelId="{A6680DE5-5D7B-4BC9-992D-D559FC17F787}" type="pres">
      <dgm:prSet presAssocID="{D369ACD5-FF81-4F7B-B849-3DAF44E4D351}" presName="vert1" presStyleCnt="0"/>
      <dgm:spPr/>
    </dgm:pt>
    <dgm:pt modelId="{DF6D298A-9D9E-40B4-859E-5F2AB12A45AF}" type="pres">
      <dgm:prSet presAssocID="{B037A2E7-EA23-4059-B4F8-8D829303C11C}" presName="thickLine" presStyleLbl="alignNode1" presStyleIdx="2" presStyleCnt="4"/>
      <dgm:spPr/>
    </dgm:pt>
    <dgm:pt modelId="{5589F219-4EFD-4497-B821-5F0AC09D3CEA}" type="pres">
      <dgm:prSet presAssocID="{B037A2E7-EA23-4059-B4F8-8D829303C11C}" presName="horz1" presStyleCnt="0"/>
      <dgm:spPr/>
    </dgm:pt>
    <dgm:pt modelId="{98617866-50D2-4B09-8603-791AB74684C3}" type="pres">
      <dgm:prSet presAssocID="{B037A2E7-EA23-4059-B4F8-8D829303C11C}" presName="tx1" presStyleLbl="revTx" presStyleIdx="2" presStyleCnt="4"/>
      <dgm:spPr/>
    </dgm:pt>
    <dgm:pt modelId="{784FC4C6-B7DC-4C27-A519-0885A91700E8}" type="pres">
      <dgm:prSet presAssocID="{B037A2E7-EA23-4059-B4F8-8D829303C11C}" presName="vert1" presStyleCnt="0"/>
      <dgm:spPr/>
    </dgm:pt>
    <dgm:pt modelId="{AD5CB8BE-7AE1-4894-80EB-9F3E2A5B32C6}" type="pres">
      <dgm:prSet presAssocID="{A764C936-4096-40CF-B6C4-7FDB46FC680F}" presName="thickLine" presStyleLbl="alignNode1" presStyleIdx="3" presStyleCnt="4"/>
      <dgm:spPr/>
    </dgm:pt>
    <dgm:pt modelId="{C57BF49D-394E-47DA-9BED-B4633F69D04D}" type="pres">
      <dgm:prSet presAssocID="{A764C936-4096-40CF-B6C4-7FDB46FC680F}" presName="horz1" presStyleCnt="0"/>
      <dgm:spPr/>
    </dgm:pt>
    <dgm:pt modelId="{9A7FA7C5-5CA0-4612-ADA0-82BABBB57468}" type="pres">
      <dgm:prSet presAssocID="{A764C936-4096-40CF-B6C4-7FDB46FC680F}" presName="tx1" presStyleLbl="revTx" presStyleIdx="3" presStyleCnt="4"/>
      <dgm:spPr/>
    </dgm:pt>
    <dgm:pt modelId="{BB05EFA3-CBD9-40ED-B165-EB6BF4A60D1F}" type="pres">
      <dgm:prSet presAssocID="{A764C936-4096-40CF-B6C4-7FDB46FC680F}" presName="vert1" presStyleCnt="0"/>
      <dgm:spPr/>
    </dgm:pt>
  </dgm:ptLst>
  <dgm:cxnLst>
    <dgm:cxn modelId="{CE401707-5FC3-4357-896D-DC9AD285FFC2}" type="presOf" srcId="{9DF4F8D8-562D-4BF3-BF25-67D5CE9AB034}" destId="{A0568A35-802C-48D6-9330-554D8E5DA22D}" srcOrd="0" destOrd="0" presId="urn:microsoft.com/office/officeart/2008/layout/LinedList"/>
    <dgm:cxn modelId="{FB82CC70-BFD8-437C-9494-38EAB8CE9808}" type="presOf" srcId="{D369ACD5-FF81-4F7B-B849-3DAF44E4D351}" destId="{E7BE888A-16F1-4B61-9C01-EFD5799F3552}" srcOrd="0" destOrd="0" presId="urn:microsoft.com/office/officeart/2008/layout/LinedList"/>
    <dgm:cxn modelId="{021E7B53-AA0E-44BC-8BA7-72803E715203}" srcId="{9DF4F8D8-562D-4BF3-BF25-67D5CE9AB034}" destId="{B037A2E7-EA23-4059-B4F8-8D829303C11C}" srcOrd="2" destOrd="0" parTransId="{48C7850E-5BF6-45AE-BED9-1D28443C76A9}" sibTransId="{8EA15160-EA0C-443D-A07A-79A1C37F1144}"/>
    <dgm:cxn modelId="{967BB38A-93D7-4A7E-BE64-AA5C76F67EE9}" type="presOf" srcId="{A764C936-4096-40CF-B6C4-7FDB46FC680F}" destId="{9A7FA7C5-5CA0-4612-ADA0-82BABBB57468}" srcOrd="0" destOrd="0" presId="urn:microsoft.com/office/officeart/2008/layout/LinedList"/>
    <dgm:cxn modelId="{38C3508B-D5BC-452B-8842-B03B35759E46}" srcId="{9DF4F8D8-562D-4BF3-BF25-67D5CE9AB034}" destId="{D369ACD5-FF81-4F7B-B849-3DAF44E4D351}" srcOrd="1" destOrd="0" parTransId="{CBEA6485-2444-4BA0-AD56-AD24A668C55F}" sibTransId="{A5E9DFFA-B16C-4201-8668-B553FE43A3EE}"/>
    <dgm:cxn modelId="{4A573490-443C-4E2F-BF72-BEC2A244C543}" srcId="{9DF4F8D8-562D-4BF3-BF25-67D5CE9AB034}" destId="{69B87DF6-9890-4AA6-82ED-401C8CDDAFC8}" srcOrd="0" destOrd="0" parTransId="{B8A4E6A2-4FBE-47A1-826A-AA67BF020B12}" sibTransId="{2099E263-C437-4CF4-BF08-EECB534656C3}"/>
    <dgm:cxn modelId="{8441B192-2036-40DF-92FA-F85609048E57}" type="presOf" srcId="{B037A2E7-EA23-4059-B4F8-8D829303C11C}" destId="{98617866-50D2-4B09-8603-791AB74684C3}" srcOrd="0" destOrd="0" presId="urn:microsoft.com/office/officeart/2008/layout/LinedList"/>
    <dgm:cxn modelId="{3A99B29E-B793-45A0-96B7-6D75948BDB29}" srcId="{9DF4F8D8-562D-4BF3-BF25-67D5CE9AB034}" destId="{A764C936-4096-40CF-B6C4-7FDB46FC680F}" srcOrd="3" destOrd="0" parTransId="{4E1FB7E3-A3AC-4431-B132-03A804942342}" sibTransId="{C298F310-AFEA-4EDB-8210-90D64161C20A}"/>
    <dgm:cxn modelId="{FAAA20E3-1752-4F61-8392-33AA2CB36CBA}" type="presOf" srcId="{69B87DF6-9890-4AA6-82ED-401C8CDDAFC8}" destId="{62EFBC93-7749-4D98-AFEB-0FD2204A9FB0}" srcOrd="0" destOrd="0" presId="urn:microsoft.com/office/officeart/2008/layout/LinedList"/>
    <dgm:cxn modelId="{71C577A7-68DE-4A32-9D5B-8F9B9E7F2452}" type="presParOf" srcId="{A0568A35-802C-48D6-9330-554D8E5DA22D}" destId="{CEC6D3D5-F19A-41DB-ACDA-F44B967ABD2A}" srcOrd="0" destOrd="0" presId="urn:microsoft.com/office/officeart/2008/layout/LinedList"/>
    <dgm:cxn modelId="{B3692665-0D27-4668-B352-D7D905C77305}" type="presParOf" srcId="{A0568A35-802C-48D6-9330-554D8E5DA22D}" destId="{CFF665FD-CE79-4323-A543-12CC32276D46}" srcOrd="1" destOrd="0" presId="urn:microsoft.com/office/officeart/2008/layout/LinedList"/>
    <dgm:cxn modelId="{D082BB65-CEE4-4173-AA2D-04A78B733380}" type="presParOf" srcId="{CFF665FD-CE79-4323-A543-12CC32276D46}" destId="{62EFBC93-7749-4D98-AFEB-0FD2204A9FB0}" srcOrd="0" destOrd="0" presId="urn:microsoft.com/office/officeart/2008/layout/LinedList"/>
    <dgm:cxn modelId="{86703335-C636-4B85-BBD8-CF53B08B5579}" type="presParOf" srcId="{CFF665FD-CE79-4323-A543-12CC32276D46}" destId="{3663B8BE-7BCD-45DC-B6D2-1FBB77E3FC2B}" srcOrd="1" destOrd="0" presId="urn:microsoft.com/office/officeart/2008/layout/LinedList"/>
    <dgm:cxn modelId="{9AF79270-2A32-4A1C-897D-D4C909874CD6}" type="presParOf" srcId="{A0568A35-802C-48D6-9330-554D8E5DA22D}" destId="{F1C2CE71-CD1D-4B36-9D89-8EAC68C7148A}" srcOrd="2" destOrd="0" presId="urn:microsoft.com/office/officeart/2008/layout/LinedList"/>
    <dgm:cxn modelId="{A0FDEA48-ADEC-4E44-A71B-E49485904B23}" type="presParOf" srcId="{A0568A35-802C-48D6-9330-554D8E5DA22D}" destId="{88A59D71-DCAD-4E48-8EF4-5B3D2BC763B1}" srcOrd="3" destOrd="0" presId="urn:microsoft.com/office/officeart/2008/layout/LinedList"/>
    <dgm:cxn modelId="{D0ECC7C4-CDE8-4EF7-B295-33D6D5942CCE}" type="presParOf" srcId="{88A59D71-DCAD-4E48-8EF4-5B3D2BC763B1}" destId="{E7BE888A-16F1-4B61-9C01-EFD5799F3552}" srcOrd="0" destOrd="0" presId="urn:microsoft.com/office/officeart/2008/layout/LinedList"/>
    <dgm:cxn modelId="{802B0DF4-CDB6-4B7D-A871-909894CBD9CF}" type="presParOf" srcId="{88A59D71-DCAD-4E48-8EF4-5B3D2BC763B1}" destId="{A6680DE5-5D7B-4BC9-992D-D559FC17F787}" srcOrd="1" destOrd="0" presId="urn:microsoft.com/office/officeart/2008/layout/LinedList"/>
    <dgm:cxn modelId="{50884FCE-AE68-45DE-8ACF-3D059333213D}" type="presParOf" srcId="{A0568A35-802C-48D6-9330-554D8E5DA22D}" destId="{DF6D298A-9D9E-40B4-859E-5F2AB12A45AF}" srcOrd="4" destOrd="0" presId="urn:microsoft.com/office/officeart/2008/layout/LinedList"/>
    <dgm:cxn modelId="{918DDDFF-BCDE-4EFC-A327-BCB3780455F8}" type="presParOf" srcId="{A0568A35-802C-48D6-9330-554D8E5DA22D}" destId="{5589F219-4EFD-4497-B821-5F0AC09D3CEA}" srcOrd="5" destOrd="0" presId="urn:microsoft.com/office/officeart/2008/layout/LinedList"/>
    <dgm:cxn modelId="{A0CF4114-D0DB-426E-B4E1-2130DD3D0704}" type="presParOf" srcId="{5589F219-4EFD-4497-B821-5F0AC09D3CEA}" destId="{98617866-50D2-4B09-8603-791AB74684C3}" srcOrd="0" destOrd="0" presId="urn:microsoft.com/office/officeart/2008/layout/LinedList"/>
    <dgm:cxn modelId="{FC40D43C-6B8D-4D5D-B52F-C27D57EED999}" type="presParOf" srcId="{5589F219-4EFD-4497-B821-5F0AC09D3CEA}" destId="{784FC4C6-B7DC-4C27-A519-0885A91700E8}" srcOrd="1" destOrd="0" presId="urn:microsoft.com/office/officeart/2008/layout/LinedList"/>
    <dgm:cxn modelId="{2C34B0A7-9912-486B-A43E-71E658FC78F1}" type="presParOf" srcId="{A0568A35-802C-48D6-9330-554D8E5DA22D}" destId="{AD5CB8BE-7AE1-4894-80EB-9F3E2A5B32C6}" srcOrd="6" destOrd="0" presId="urn:microsoft.com/office/officeart/2008/layout/LinedList"/>
    <dgm:cxn modelId="{EFBC6C24-C56C-44C1-A986-0109E52EB776}" type="presParOf" srcId="{A0568A35-802C-48D6-9330-554D8E5DA22D}" destId="{C57BF49D-394E-47DA-9BED-B4633F69D04D}" srcOrd="7" destOrd="0" presId="urn:microsoft.com/office/officeart/2008/layout/LinedList"/>
    <dgm:cxn modelId="{8D6E510B-69B6-4AAF-AF90-3901A3716642}" type="presParOf" srcId="{C57BF49D-394E-47DA-9BED-B4633F69D04D}" destId="{9A7FA7C5-5CA0-4612-ADA0-82BABBB57468}" srcOrd="0" destOrd="0" presId="urn:microsoft.com/office/officeart/2008/layout/LinedList"/>
    <dgm:cxn modelId="{B57EE890-366E-4760-9640-EC35DDDC1EAE}" type="presParOf" srcId="{C57BF49D-394E-47DA-9BED-B4633F69D04D}" destId="{BB05EFA3-CBD9-40ED-B165-EB6BF4A60D1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61EDB0-F21E-46BD-A49A-96F4834EFA7D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FC0B5C84-8146-447D-B05B-B6A4EF38E9F1}">
      <dgm:prSet/>
      <dgm:spPr/>
      <dgm:t>
        <a:bodyPr/>
        <a:lstStyle/>
        <a:p>
          <a:pPr>
            <a:defRPr b="1"/>
          </a:pPr>
          <a:r>
            <a:rPr lang="en-US" dirty="0"/>
            <a:t>Approval process is completed one time, during the initial creation of the organization</a:t>
          </a:r>
        </a:p>
      </dgm:t>
    </dgm:pt>
    <dgm:pt modelId="{D0C81C1A-A8AA-4779-9BE2-92509E68DB67}" type="parTrans" cxnId="{49BAC459-F34B-45F5-9287-4153AE634CF9}">
      <dgm:prSet/>
      <dgm:spPr/>
      <dgm:t>
        <a:bodyPr/>
        <a:lstStyle/>
        <a:p>
          <a:endParaRPr lang="en-US"/>
        </a:p>
      </dgm:t>
    </dgm:pt>
    <dgm:pt modelId="{720D8742-A1C3-42F4-B100-78F086DED795}" type="sibTrans" cxnId="{49BAC459-F34B-45F5-9287-4153AE634CF9}">
      <dgm:prSet/>
      <dgm:spPr/>
      <dgm:t>
        <a:bodyPr/>
        <a:lstStyle/>
        <a:p>
          <a:endParaRPr lang="en-US"/>
        </a:p>
      </dgm:t>
    </dgm:pt>
    <dgm:pt modelId="{FF00CA0F-2575-4163-AB8C-FC2876810264}">
      <dgm:prSet/>
      <dgm:spPr/>
      <dgm:t>
        <a:bodyPr/>
        <a:lstStyle/>
        <a:p>
          <a:r>
            <a:rPr lang="en-US" dirty="0"/>
            <a:t>Organization may perform limited functions within the approval process</a:t>
          </a:r>
        </a:p>
      </dgm:t>
    </dgm:pt>
    <dgm:pt modelId="{5449B33A-EA63-4C84-B43E-9EBE23A26BE3}" type="parTrans" cxnId="{C94CE69A-F2B4-466A-829E-C5E81D7A0E4D}">
      <dgm:prSet/>
      <dgm:spPr/>
      <dgm:t>
        <a:bodyPr/>
        <a:lstStyle/>
        <a:p>
          <a:endParaRPr lang="en-US"/>
        </a:p>
      </dgm:t>
    </dgm:pt>
    <dgm:pt modelId="{EE6CC12D-CF1A-46C7-892A-DFA757CC94E4}" type="sibTrans" cxnId="{C94CE69A-F2B4-466A-829E-C5E81D7A0E4D}">
      <dgm:prSet/>
      <dgm:spPr/>
      <dgm:t>
        <a:bodyPr/>
        <a:lstStyle/>
        <a:p>
          <a:endParaRPr lang="en-US"/>
        </a:p>
      </dgm:t>
    </dgm:pt>
    <dgm:pt modelId="{D9D22D2C-8B85-4405-A814-CC1B2E6E90AD}">
      <dgm:prSet/>
      <dgm:spPr/>
      <dgm:t>
        <a:bodyPr/>
        <a:lstStyle/>
        <a:p>
          <a:pPr>
            <a:defRPr b="1"/>
          </a:pPr>
          <a:r>
            <a:rPr lang="en-US" dirty="0"/>
            <a:t>Registration Renewal process must be completed at the start of </a:t>
          </a:r>
          <a:r>
            <a:rPr lang="en-US" u="sng" dirty="0"/>
            <a:t>each</a:t>
          </a:r>
          <a:r>
            <a:rPr lang="en-US" dirty="0"/>
            <a:t> academic year</a:t>
          </a:r>
        </a:p>
      </dgm:t>
    </dgm:pt>
    <dgm:pt modelId="{3F84FD77-04E4-41B0-B0BB-61B5DA60F4E4}" type="parTrans" cxnId="{DA641436-4E39-444E-A8E1-318694B0D664}">
      <dgm:prSet/>
      <dgm:spPr/>
      <dgm:t>
        <a:bodyPr/>
        <a:lstStyle/>
        <a:p>
          <a:endParaRPr lang="en-US"/>
        </a:p>
      </dgm:t>
    </dgm:pt>
    <dgm:pt modelId="{8D8A2766-7D89-470A-8B01-14A1077112E4}" type="sibTrans" cxnId="{DA641436-4E39-444E-A8E1-318694B0D664}">
      <dgm:prSet/>
      <dgm:spPr/>
      <dgm:t>
        <a:bodyPr/>
        <a:lstStyle/>
        <a:p>
          <a:endParaRPr lang="en-US"/>
        </a:p>
      </dgm:t>
    </dgm:pt>
    <dgm:pt modelId="{495A259A-088B-49B8-A812-CD1583642AB4}">
      <dgm:prSet/>
      <dgm:spPr/>
      <dgm:t>
        <a:bodyPr/>
        <a:lstStyle/>
        <a:p>
          <a:r>
            <a:rPr lang="en-US" dirty="0"/>
            <a:t>Organizations must complete registration renewal process by September </a:t>
          </a:r>
          <a:r>
            <a:rPr lang="en-US" dirty="0">
              <a:latin typeface="Corbel" panose="020B0503020204020204"/>
            </a:rPr>
            <a:t>13</a:t>
          </a:r>
          <a:r>
            <a:rPr lang="en-US" dirty="0"/>
            <a:t>, </a:t>
          </a:r>
          <a:r>
            <a:rPr lang="en-US" dirty="0">
              <a:latin typeface="Corbel" panose="020B0503020204020204"/>
            </a:rPr>
            <a:t>2024</a:t>
          </a:r>
          <a:r>
            <a:rPr lang="en-US" dirty="0"/>
            <a:t>. Organizations who fail to complete registration renewal by deadline will have RSO privileges revoked until renewal process is completed</a:t>
          </a:r>
        </a:p>
      </dgm:t>
    </dgm:pt>
    <dgm:pt modelId="{0FF9F74B-6325-4D56-8CD2-337AEE9F2D6F}" type="parTrans" cxnId="{292BD6AD-CB32-4115-A269-506CF7D2803E}">
      <dgm:prSet/>
      <dgm:spPr/>
      <dgm:t>
        <a:bodyPr/>
        <a:lstStyle/>
        <a:p>
          <a:endParaRPr lang="en-US"/>
        </a:p>
      </dgm:t>
    </dgm:pt>
    <dgm:pt modelId="{7CC1992D-AB58-415B-896C-9B78DC3DB9D1}" type="sibTrans" cxnId="{292BD6AD-CB32-4115-A269-506CF7D2803E}">
      <dgm:prSet/>
      <dgm:spPr/>
      <dgm:t>
        <a:bodyPr/>
        <a:lstStyle/>
        <a:p>
          <a:endParaRPr lang="en-US"/>
        </a:p>
      </dgm:t>
    </dgm:pt>
    <dgm:pt modelId="{06A451F3-AB47-45BF-AAC8-F5B1CF52B459}">
      <dgm:prSet/>
      <dgm:spPr/>
      <dgm:t>
        <a:bodyPr/>
        <a:lstStyle/>
        <a:p>
          <a:r>
            <a:rPr lang="en-US" dirty="0"/>
            <a:t>Registration/Renewal form may be submitted via Microsoft Forms</a:t>
          </a:r>
        </a:p>
      </dgm:t>
    </dgm:pt>
    <dgm:pt modelId="{9AA1D891-8AA1-4FD9-ADC4-BFDB0DE2DCBE}" type="parTrans" cxnId="{ED9711C3-60CD-46E7-94E9-82A3F4F2B419}">
      <dgm:prSet/>
      <dgm:spPr/>
      <dgm:t>
        <a:bodyPr/>
        <a:lstStyle/>
        <a:p>
          <a:endParaRPr lang="en-US"/>
        </a:p>
      </dgm:t>
    </dgm:pt>
    <dgm:pt modelId="{6BF67C14-FC74-4DA5-8E92-A3682F65C765}" type="sibTrans" cxnId="{ED9711C3-60CD-46E7-94E9-82A3F4F2B419}">
      <dgm:prSet/>
      <dgm:spPr/>
      <dgm:t>
        <a:bodyPr/>
        <a:lstStyle/>
        <a:p>
          <a:endParaRPr lang="en-US"/>
        </a:p>
      </dgm:t>
    </dgm:pt>
    <dgm:pt modelId="{5C12CCD4-32C1-4A3B-9AC9-858275856E03}" type="pres">
      <dgm:prSet presAssocID="{1961EDB0-F21E-46BD-A49A-96F4834EFA7D}" presName="Name0" presStyleCnt="0">
        <dgm:presLayoutVars>
          <dgm:dir/>
          <dgm:animLvl val="lvl"/>
          <dgm:resizeHandles val="exact"/>
        </dgm:presLayoutVars>
      </dgm:prSet>
      <dgm:spPr/>
    </dgm:pt>
    <dgm:pt modelId="{95BA4B79-6EC3-42B7-B46C-C7B1364053C2}" type="pres">
      <dgm:prSet presAssocID="{FC0B5C84-8146-447D-B05B-B6A4EF38E9F1}" presName="linNode" presStyleCnt="0"/>
      <dgm:spPr/>
    </dgm:pt>
    <dgm:pt modelId="{DF05AFD2-A33F-475E-8B87-8884BB0C7D54}" type="pres">
      <dgm:prSet presAssocID="{FC0B5C84-8146-447D-B05B-B6A4EF38E9F1}" presName="parentText" presStyleLbl="solidFgAcc1" presStyleIdx="0" presStyleCnt="2">
        <dgm:presLayoutVars>
          <dgm:chMax val="1"/>
          <dgm:bulletEnabled/>
        </dgm:presLayoutVars>
      </dgm:prSet>
      <dgm:spPr/>
    </dgm:pt>
    <dgm:pt modelId="{1DE5850B-A41F-42F3-A1E7-4935102B89CD}" type="pres">
      <dgm:prSet presAssocID="{FC0B5C84-8146-447D-B05B-B6A4EF38E9F1}" presName="descendantText" presStyleLbl="alignNode1" presStyleIdx="0" presStyleCnt="2">
        <dgm:presLayoutVars>
          <dgm:bulletEnabled/>
        </dgm:presLayoutVars>
      </dgm:prSet>
      <dgm:spPr/>
    </dgm:pt>
    <dgm:pt modelId="{B99D0E30-11AB-43D0-A8F5-C76B00ACDDE6}" type="pres">
      <dgm:prSet presAssocID="{720D8742-A1C3-42F4-B100-78F086DED795}" presName="sp" presStyleCnt="0"/>
      <dgm:spPr/>
    </dgm:pt>
    <dgm:pt modelId="{29992E5A-A9E8-47F9-8301-CB857F148273}" type="pres">
      <dgm:prSet presAssocID="{D9D22D2C-8B85-4405-A814-CC1B2E6E90AD}" presName="linNode" presStyleCnt="0"/>
      <dgm:spPr/>
    </dgm:pt>
    <dgm:pt modelId="{FD60B8F1-CCA3-4782-9209-9C8959237AD8}" type="pres">
      <dgm:prSet presAssocID="{D9D22D2C-8B85-4405-A814-CC1B2E6E90AD}" presName="parentText" presStyleLbl="solidFgAcc1" presStyleIdx="1" presStyleCnt="2">
        <dgm:presLayoutVars>
          <dgm:chMax val="1"/>
          <dgm:bulletEnabled/>
        </dgm:presLayoutVars>
      </dgm:prSet>
      <dgm:spPr/>
    </dgm:pt>
    <dgm:pt modelId="{AF67CFA3-4DE7-4DE0-82DC-4650421E4160}" type="pres">
      <dgm:prSet presAssocID="{D9D22D2C-8B85-4405-A814-CC1B2E6E90AD}" presName="descendantText" presStyleLbl="alignNode1" presStyleIdx="1" presStyleCnt="2">
        <dgm:presLayoutVars>
          <dgm:bulletEnabled/>
        </dgm:presLayoutVars>
      </dgm:prSet>
      <dgm:spPr/>
    </dgm:pt>
  </dgm:ptLst>
  <dgm:cxnLst>
    <dgm:cxn modelId="{DA641436-4E39-444E-A8E1-318694B0D664}" srcId="{1961EDB0-F21E-46BD-A49A-96F4834EFA7D}" destId="{D9D22D2C-8B85-4405-A814-CC1B2E6E90AD}" srcOrd="1" destOrd="0" parTransId="{3F84FD77-04E4-41B0-B0BB-61B5DA60F4E4}" sibTransId="{8D8A2766-7D89-470A-8B01-14A1077112E4}"/>
    <dgm:cxn modelId="{CC494070-1B4E-4EE1-9764-E995F9B55431}" type="presOf" srcId="{1961EDB0-F21E-46BD-A49A-96F4834EFA7D}" destId="{5C12CCD4-32C1-4A3B-9AC9-858275856E03}" srcOrd="0" destOrd="0" presId="urn:microsoft.com/office/officeart/2016/7/layout/VerticalHollowActionList"/>
    <dgm:cxn modelId="{49BAC459-F34B-45F5-9287-4153AE634CF9}" srcId="{1961EDB0-F21E-46BD-A49A-96F4834EFA7D}" destId="{FC0B5C84-8146-447D-B05B-B6A4EF38E9F1}" srcOrd="0" destOrd="0" parTransId="{D0C81C1A-A8AA-4779-9BE2-92509E68DB67}" sibTransId="{720D8742-A1C3-42F4-B100-78F086DED795}"/>
    <dgm:cxn modelId="{596FFF81-3E2C-4661-8BB5-EF6EA5989B3C}" type="presOf" srcId="{D9D22D2C-8B85-4405-A814-CC1B2E6E90AD}" destId="{FD60B8F1-CCA3-4782-9209-9C8959237AD8}" srcOrd="0" destOrd="0" presId="urn:microsoft.com/office/officeart/2016/7/layout/VerticalHollowActionList"/>
    <dgm:cxn modelId="{C94CE69A-F2B4-466A-829E-C5E81D7A0E4D}" srcId="{FC0B5C84-8146-447D-B05B-B6A4EF38E9F1}" destId="{FF00CA0F-2575-4163-AB8C-FC2876810264}" srcOrd="0" destOrd="0" parTransId="{5449B33A-EA63-4C84-B43E-9EBE23A26BE3}" sibTransId="{EE6CC12D-CF1A-46C7-892A-DFA757CC94E4}"/>
    <dgm:cxn modelId="{62593EAB-DE2D-4E63-AAC8-991EFD03349C}" type="presOf" srcId="{FC0B5C84-8146-447D-B05B-B6A4EF38E9F1}" destId="{DF05AFD2-A33F-475E-8B87-8884BB0C7D54}" srcOrd="0" destOrd="0" presId="urn:microsoft.com/office/officeart/2016/7/layout/VerticalHollowActionList"/>
    <dgm:cxn modelId="{292BD6AD-CB32-4115-A269-506CF7D2803E}" srcId="{D9D22D2C-8B85-4405-A814-CC1B2E6E90AD}" destId="{495A259A-088B-49B8-A812-CD1583642AB4}" srcOrd="0" destOrd="0" parTransId="{0FF9F74B-6325-4D56-8CD2-337AEE9F2D6F}" sibTransId="{7CC1992D-AB58-415B-896C-9B78DC3DB9D1}"/>
    <dgm:cxn modelId="{BBE72DB3-07BC-4A71-9244-DE0D4F13BBEC}" type="presOf" srcId="{FF00CA0F-2575-4163-AB8C-FC2876810264}" destId="{1DE5850B-A41F-42F3-A1E7-4935102B89CD}" srcOrd="0" destOrd="0" presId="urn:microsoft.com/office/officeart/2016/7/layout/VerticalHollowActionList"/>
    <dgm:cxn modelId="{ED9711C3-60CD-46E7-94E9-82A3F4F2B419}" srcId="{D9D22D2C-8B85-4405-A814-CC1B2E6E90AD}" destId="{06A451F3-AB47-45BF-AAC8-F5B1CF52B459}" srcOrd="1" destOrd="0" parTransId="{9AA1D891-8AA1-4FD9-ADC4-BFDB0DE2DCBE}" sibTransId="{6BF67C14-FC74-4DA5-8E92-A3682F65C765}"/>
    <dgm:cxn modelId="{9CF6CBF0-2B3C-4908-AC9C-A3F6551885B4}" type="presOf" srcId="{495A259A-088B-49B8-A812-CD1583642AB4}" destId="{AF67CFA3-4DE7-4DE0-82DC-4650421E4160}" srcOrd="0" destOrd="0" presId="urn:microsoft.com/office/officeart/2016/7/layout/VerticalHollowActionList"/>
    <dgm:cxn modelId="{6599EAFF-B1AB-4E6B-AF30-7B574B336214}" type="presOf" srcId="{06A451F3-AB47-45BF-AAC8-F5B1CF52B459}" destId="{AF67CFA3-4DE7-4DE0-82DC-4650421E4160}" srcOrd="0" destOrd="1" presId="urn:microsoft.com/office/officeart/2016/7/layout/VerticalHollowActionList"/>
    <dgm:cxn modelId="{07EECEF2-A9E9-499F-BE42-7EA23EF7724B}" type="presParOf" srcId="{5C12CCD4-32C1-4A3B-9AC9-858275856E03}" destId="{95BA4B79-6EC3-42B7-B46C-C7B1364053C2}" srcOrd="0" destOrd="0" presId="urn:microsoft.com/office/officeart/2016/7/layout/VerticalHollowActionList"/>
    <dgm:cxn modelId="{5AE2C9F4-340C-4AB4-BCDE-A6247BCE1537}" type="presParOf" srcId="{95BA4B79-6EC3-42B7-B46C-C7B1364053C2}" destId="{DF05AFD2-A33F-475E-8B87-8884BB0C7D54}" srcOrd="0" destOrd="0" presId="urn:microsoft.com/office/officeart/2016/7/layout/VerticalHollowActionList"/>
    <dgm:cxn modelId="{896E7BE3-89DB-482E-9312-A0E3234AC8C3}" type="presParOf" srcId="{95BA4B79-6EC3-42B7-B46C-C7B1364053C2}" destId="{1DE5850B-A41F-42F3-A1E7-4935102B89CD}" srcOrd="1" destOrd="0" presId="urn:microsoft.com/office/officeart/2016/7/layout/VerticalHollowActionList"/>
    <dgm:cxn modelId="{DEA68A79-F143-408C-93F4-9009488F2B51}" type="presParOf" srcId="{5C12CCD4-32C1-4A3B-9AC9-858275856E03}" destId="{B99D0E30-11AB-43D0-A8F5-C76B00ACDDE6}" srcOrd="1" destOrd="0" presId="urn:microsoft.com/office/officeart/2016/7/layout/VerticalHollowActionList"/>
    <dgm:cxn modelId="{2C3088E1-4D6D-494C-A701-19D56DE8D0AE}" type="presParOf" srcId="{5C12CCD4-32C1-4A3B-9AC9-858275856E03}" destId="{29992E5A-A9E8-47F9-8301-CB857F148273}" srcOrd="2" destOrd="0" presId="urn:microsoft.com/office/officeart/2016/7/layout/VerticalHollowActionList"/>
    <dgm:cxn modelId="{5C3A9FAE-FDB0-4EB3-8699-3FA89CB2615E}" type="presParOf" srcId="{29992E5A-A9E8-47F9-8301-CB857F148273}" destId="{FD60B8F1-CCA3-4782-9209-9C8959237AD8}" srcOrd="0" destOrd="0" presId="urn:microsoft.com/office/officeart/2016/7/layout/VerticalHollowActionList"/>
    <dgm:cxn modelId="{301E34E8-DBFF-4EF4-B1F0-32524EE2ED8E}" type="presParOf" srcId="{29992E5A-A9E8-47F9-8301-CB857F148273}" destId="{AF67CFA3-4DE7-4DE0-82DC-4650421E4160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4B5F31-9A81-4A85-986A-5A93A7031B94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174B39C-8DA5-4926-9BC2-6808D8D0B485}">
      <dgm:prSet/>
      <dgm:spPr/>
      <dgm:t>
        <a:bodyPr/>
        <a:lstStyle/>
        <a:p>
          <a:r>
            <a:rPr lang="en-US"/>
            <a:t>Secure at least one advisor - Primary Advisor must be a full-time/part-time OC Employee</a:t>
          </a:r>
        </a:p>
      </dgm:t>
    </dgm:pt>
    <dgm:pt modelId="{C5CD68A8-0B9B-45D6-83B3-97C9FF5B38A6}" type="parTrans" cxnId="{7B9BB632-9DEB-433C-A4FD-229978B15290}">
      <dgm:prSet/>
      <dgm:spPr/>
      <dgm:t>
        <a:bodyPr/>
        <a:lstStyle/>
        <a:p>
          <a:endParaRPr lang="en-US"/>
        </a:p>
      </dgm:t>
    </dgm:pt>
    <dgm:pt modelId="{4BEA3AA0-4ACF-459F-82FA-93EAE6B8E2E3}" type="sibTrans" cxnId="{7B9BB632-9DEB-433C-A4FD-229978B15290}">
      <dgm:prSet phldrT="1"/>
      <dgm:spPr/>
      <dgm:t>
        <a:bodyPr/>
        <a:lstStyle/>
        <a:p>
          <a:r>
            <a:rPr lang="en-US"/>
            <a:t>1</a:t>
          </a:r>
        </a:p>
      </dgm:t>
    </dgm:pt>
    <dgm:pt modelId="{8D7B24F8-B96B-434F-B817-8C82F58F0B6C}">
      <dgm:prSet/>
      <dgm:spPr/>
      <dgm:t>
        <a:bodyPr/>
        <a:lstStyle/>
        <a:p>
          <a:r>
            <a:rPr lang="en-US"/>
            <a:t>Secure at least 2 interested students for the organization</a:t>
          </a:r>
        </a:p>
      </dgm:t>
    </dgm:pt>
    <dgm:pt modelId="{A2B4300A-5C14-44F5-B544-058F31885FB1}" type="parTrans" cxnId="{BE8AED4E-EDE2-4AEB-ADD5-4F7CEBD79E44}">
      <dgm:prSet/>
      <dgm:spPr/>
      <dgm:t>
        <a:bodyPr/>
        <a:lstStyle/>
        <a:p>
          <a:endParaRPr lang="en-US"/>
        </a:p>
      </dgm:t>
    </dgm:pt>
    <dgm:pt modelId="{9D28C711-4706-4E57-B964-CF1B54B46857}" type="sibTrans" cxnId="{BE8AED4E-EDE2-4AEB-ADD5-4F7CEBD79E44}">
      <dgm:prSet phldrT="2"/>
      <dgm:spPr/>
      <dgm:t>
        <a:bodyPr/>
        <a:lstStyle/>
        <a:p>
          <a:r>
            <a:rPr lang="en-US"/>
            <a:t>2</a:t>
          </a:r>
        </a:p>
      </dgm:t>
    </dgm:pt>
    <dgm:pt modelId="{28071127-C3D8-4723-AA3B-6F8A805BB7B0}">
      <dgm:prSet/>
      <dgm:spPr/>
      <dgm:t>
        <a:bodyPr/>
        <a:lstStyle/>
        <a:p>
          <a:r>
            <a:rPr lang="en-US"/>
            <a:t>Submit registration documents (new registration/ renewal form, member list, current governing documents)</a:t>
          </a:r>
        </a:p>
      </dgm:t>
    </dgm:pt>
    <dgm:pt modelId="{26064435-8265-4122-85C2-D8DE8470BF33}" type="parTrans" cxnId="{3AB70BA0-D113-4618-8E3E-8F870582765D}">
      <dgm:prSet/>
      <dgm:spPr/>
      <dgm:t>
        <a:bodyPr/>
        <a:lstStyle/>
        <a:p>
          <a:endParaRPr lang="en-US"/>
        </a:p>
      </dgm:t>
    </dgm:pt>
    <dgm:pt modelId="{9C8A852C-FAC5-4976-A854-5645FE13C078}" type="sibTrans" cxnId="{3AB70BA0-D113-4618-8E3E-8F870582765D}">
      <dgm:prSet phldrT="3"/>
      <dgm:spPr/>
      <dgm:t>
        <a:bodyPr/>
        <a:lstStyle/>
        <a:p>
          <a:r>
            <a:rPr lang="en-US"/>
            <a:t>3</a:t>
          </a:r>
        </a:p>
      </dgm:t>
    </dgm:pt>
    <dgm:pt modelId="{5A39BA15-C39E-45BD-8742-863D915EF57A}">
      <dgm:prSet/>
      <dgm:spPr/>
      <dgm:t>
        <a:bodyPr/>
        <a:lstStyle/>
        <a:p>
          <a:r>
            <a:rPr lang="en-US"/>
            <a:t>Advertise new organization and hold interest meeting</a:t>
          </a:r>
        </a:p>
      </dgm:t>
    </dgm:pt>
    <dgm:pt modelId="{4A299DA9-FAB8-4C1A-A730-B09150727B80}" type="parTrans" cxnId="{495BE7CA-9344-4F1F-A352-88C48061BD2C}">
      <dgm:prSet/>
      <dgm:spPr/>
      <dgm:t>
        <a:bodyPr/>
        <a:lstStyle/>
        <a:p>
          <a:endParaRPr lang="en-US"/>
        </a:p>
      </dgm:t>
    </dgm:pt>
    <dgm:pt modelId="{C33656B9-5031-4C40-8A1D-023187F4714F}" type="sibTrans" cxnId="{495BE7CA-9344-4F1F-A352-88C48061BD2C}">
      <dgm:prSet phldrT="4"/>
      <dgm:spPr/>
      <dgm:t>
        <a:bodyPr/>
        <a:lstStyle/>
        <a:p>
          <a:r>
            <a:rPr lang="en-US"/>
            <a:t>4</a:t>
          </a:r>
        </a:p>
      </dgm:t>
    </dgm:pt>
    <dgm:pt modelId="{FD7FEF39-F5E5-4C4D-8D63-43FEE6BE10D8}">
      <dgm:prSet/>
      <dgm:spPr/>
      <dgm:t>
        <a:bodyPr/>
        <a:lstStyle/>
        <a:p>
          <a:r>
            <a:rPr lang="en-US"/>
            <a:t>Develop governing documents (constitution/bylaws)</a:t>
          </a:r>
        </a:p>
      </dgm:t>
    </dgm:pt>
    <dgm:pt modelId="{C1FF47BB-8C74-46BD-9A52-0E0E6A3FEFA4}" type="parTrans" cxnId="{31FF2859-B099-4D1B-902E-15ECD88F87CC}">
      <dgm:prSet/>
      <dgm:spPr/>
      <dgm:t>
        <a:bodyPr/>
        <a:lstStyle/>
        <a:p>
          <a:endParaRPr lang="en-US"/>
        </a:p>
      </dgm:t>
    </dgm:pt>
    <dgm:pt modelId="{48B6B2EA-8F0E-48A6-96F6-74ECC275AC29}" type="sibTrans" cxnId="{31FF2859-B099-4D1B-902E-15ECD88F87CC}">
      <dgm:prSet phldrT="5"/>
      <dgm:spPr/>
      <dgm:t>
        <a:bodyPr/>
        <a:lstStyle/>
        <a:p>
          <a:r>
            <a:rPr lang="en-US"/>
            <a:t>5</a:t>
          </a:r>
        </a:p>
      </dgm:t>
    </dgm:pt>
    <dgm:pt modelId="{2A8EE912-2765-47CF-9BD9-8DF6BF7CA296}">
      <dgm:prSet/>
      <dgm:spPr/>
      <dgm:t>
        <a:bodyPr/>
        <a:lstStyle/>
        <a:p>
          <a:r>
            <a:rPr lang="en-US"/>
            <a:t>Complete leader/risk management training</a:t>
          </a:r>
        </a:p>
      </dgm:t>
    </dgm:pt>
    <dgm:pt modelId="{087C999F-52E5-4122-BEB7-B7230C0935E1}" type="parTrans" cxnId="{8C910BB7-C21F-4BF3-8229-F7E171347036}">
      <dgm:prSet/>
      <dgm:spPr/>
      <dgm:t>
        <a:bodyPr/>
        <a:lstStyle/>
        <a:p>
          <a:endParaRPr lang="en-US"/>
        </a:p>
      </dgm:t>
    </dgm:pt>
    <dgm:pt modelId="{42FFE665-92EA-4966-8EA3-D668FADAC25D}" type="sibTrans" cxnId="{8C910BB7-C21F-4BF3-8229-F7E171347036}">
      <dgm:prSet phldrT="6"/>
      <dgm:spPr/>
      <dgm:t>
        <a:bodyPr/>
        <a:lstStyle/>
        <a:p>
          <a:endParaRPr lang="en-US"/>
        </a:p>
      </dgm:t>
    </dgm:pt>
    <dgm:pt modelId="{247C8A30-1A1D-4090-8819-D1CB1DC84912}" type="pres">
      <dgm:prSet presAssocID="{BE4B5F31-9A81-4A85-986A-5A93A7031B94}" presName="Name0" presStyleCnt="0">
        <dgm:presLayoutVars>
          <dgm:dir/>
          <dgm:resizeHandles val="exact"/>
        </dgm:presLayoutVars>
      </dgm:prSet>
      <dgm:spPr/>
    </dgm:pt>
    <dgm:pt modelId="{8FE6E377-839E-42C8-8342-74698BC2EBEC}" type="pres">
      <dgm:prSet presAssocID="{A174B39C-8DA5-4926-9BC2-6808D8D0B485}" presName="node" presStyleLbl="node1" presStyleIdx="0" presStyleCnt="6">
        <dgm:presLayoutVars>
          <dgm:bulletEnabled val="1"/>
        </dgm:presLayoutVars>
      </dgm:prSet>
      <dgm:spPr/>
    </dgm:pt>
    <dgm:pt modelId="{41B63C09-0546-479C-AF6F-0B9341114EBA}" type="pres">
      <dgm:prSet presAssocID="{4BEA3AA0-4ACF-459F-82FA-93EAE6B8E2E3}" presName="sibTrans" presStyleLbl="sibTrans1D1" presStyleIdx="0" presStyleCnt="5"/>
      <dgm:spPr/>
    </dgm:pt>
    <dgm:pt modelId="{66F7662F-E40F-4426-91E4-D30120E998CD}" type="pres">
      <dgm:prSet presAssocID="{4BEA3AA0-4ACF-459F-82FA-93EAE6B8E2E3}" presName="connectorText" presStyleLbl="sibTrans1D1" presStyleIdx="0" presStyleCnt="5"/>
      <dgm:spPr/>
    </dgm:pt>
    <dgm:pt modelId="{4A1E982A-075D-4449-A9FD-0DC203BF9A7E}" type="pres">
      <dgm:prSet presAssocID="{8D7B24F8-B96B-434F-B817-8C82F58F0B6C}" presName="node" presStyleLbl="node1" presStyleIdx="1" presStyleCnt="6">
        <dgm:presLayoutVars>
          <dgm:bulletEnabled val="1"/>
        </dgm:presLayoutVars>
      </dgm:prSet>
      <dgm:spPr/>
    </dgm:pt>
    <dgm:pt modelId="{739E6178-B870-4ABA-BC03-DFEA1EAA1D5D}" type="pres">
      <dgm:prSet presAssocID="{9D28C711-4706-4E57-B964-CF1B54B46857}" presName="sibTrans" presStyleLbl="sibTrans1D1" presStyleIdx="1" presStyleCnt="5"/>
      <dgm:spPr/>
    </dgm:pt>
    <dgm:pt modelId="{8EFB2429-4BBC-44D2-8E54-20BEC187F976}" type="pres">
      <dgm:prSet presAssocID="{9D28C711-4706-4E57-B964-CF1B54B46857}" presName="connectorText" presStyleLbl="sibTrans1D1" presStyleIdx="1" presStyleCnt="5"/>
      <dgm:spPr/>
    </dgm:pt>
    <dgm:pt modelId="{B28D6F09-9164-43AC-B1AC-08481E7E7013}" type="pres">
      <dgm:prSet presAssocID="{28071127-C3D8-4723-AA3B-6F8A805BB7B0}" presName="node" presStyleLbl="node1" presStyleIdx="2" presStyleCnt="6">
        <dgm:presLayoutVars>
          <dgm:bulletEnabled val="1"/>
        </dgm:presLayoutVars>
      </dgm:prSet>
      <dgm:spPr/>
    </dgm:pt>
    <dgm:pt modelId="{2C0BF7B0-3014-46BA-86F7-B34801A4EBE5}" type="pres">
      <dgm:prSet presAssocID="{9C8A852C-FAC5-4976-A854-5645FE13C078}" presName="sibTrans" presStyleLbl="sibTrans1D1" presStyleIdx="2" presStyleCnt="5"/>
      <dgm:spPr/>
    </dgm:pt>
    <dgm:pt modelId="{26103B62-8A1B-4337-9B41-CC9A2D34E25B}" type="pres">
      <dgm:prSet presAssocID="{9C8A852C-FAC5-4976-A854-5645FE13C078}" presName="connectorText" presStyleLbl="sibTrans1D1" presStyleIdx="2" presStyleCnt="5"/>
      <dgm:spPr/>
    </dgm:pt>
    <dgm:pt modelId="{C25C902E-2411-4266-AB3B-897992A16B85}" type="pres">
      <dgm:prSet presAssocID="{5A39BA15-C39E-45BD-8742-863D915EF57A}" presName="node" presStyleLbl="node1" presStyleIdx="3" presStyleCnt="6">
        <dgm:presLayoutVars>
          <dgm:bulletEnabled val="1"/>
        </dgm:presLayoutVars>
      </dgm:prSet>
      <dgm:spPr/>
    </dgm:pt>
    <dgm:pt modelId="{EC09B393-8037-417C-9702-7007BFDA09BE}" type="pres">
      <dgm:prSet presAssocID="{C33656B9-5031-4C40-8A1D-023187F4714F}" presName="sibTrans" presStyleLbl="sibTrans1D1" presStyleIdx="3" presStyleCnt="5"/>
      <dgm:spPr/>
    </dgm:pt>
    <dgm:pt modelId="{AB8C1C08-4C26-4041-A07B-76DF929C2BD5}" type="pres">
      <dgm:prSet presAssocID="{C33656B9-5031-4C40-8A1D-023187F4714F}" presName="connectorText" presStyleLbl="sibTrans1D1" presStyleIdx="3" presStyleCnt="5"/>
      <dgm:spPr/>
    </dgm:pt>
    <dgm:pt modelId="{23D5BC2C-ADDA-42E4-BFD1-8CB4B75E34AD}" type="pres">
      <dgm:prSet presAssocID="{FD7FEF39-F5E5-4C4D-8D63-43FEE6BE10D8}" presName="node" presStyleLbl="node1" presStyleIdx="4" presStyleCnt="6">
        <dgm:presLayoutVars>
          <dgm:bulletEnabled val="1"/>
        </dgm:presLayoutVars>
      </dgm:prSet>
      <dgm:spPr/>
    </dgm:pt>
    <dgm:pt modelId="{5E0156B0-55E4-4FD4-B38C-47D5CFE1C941}" type="pres">
      <dgm:prSet presAssocID="{48B6B2EA-8F0E-48A6-96F6-74ECC275AC29}" presName="sibTrans" presStyleLbl="sibTrans1D1" presStyleIdx="4" presStyleCnt="5"/>
      <dgm:spPr/>
    </dgm:pt>
    <dgm:pt modelId="{8AFF7CB2-DF35-4DF3-B8E9-C7E7738F4781}" type="pres">
      <dgm:prSet presAssocID="{48B6B2EA-8F0E-48A6-96F6-74ECC275AC29}" presName="connectorText" presStyleLbl="sibTrans1D1" presStyleIdx="4" presStyleCnt="5"/>
      <dgm:spPr/>
    </dgm:pt>
    <dgm:pt modelId="{D4F82F06-E6C3-48D2-9F46-71B435B199F8}" type="pres">
      <dgm:prSet presAssocID="{2A8EE912-2765-47CF-9BD9-8DF6BF7CA296}" presName="node" presStyleLbl="node1" presStyleIdx="5" presStyleCnt="6">
        <dgm:presLayoutVars>
          <dgm:bulletEnabled val="1"/>
        </dgm:presLayoutVars>
      </dgm:prSet>
      <dgm:spPr/>
    </dgm:pt>
  </dgm:ptLst>
  <dgm:cxnLst>
    <dgm:cxn modelId="{8A35F800-3008-48E8-B97C-7C9895968501}" type="presOf" srcId="{9C8A852C-FAC5-4976-A854-5645FE13C078}" destId="{26103B62-8A1B-4337-9B41-CC9A2D34E25B}" srcOrd="1" destOrd="0" presId="urn:microsoft.com/office/officeart/2016/7/layout/RepeatingBendingProcessNew"/>
    <dgm:cxn modelId="{C24E0B1A-C244-46EA-BC34-84DC5ED0FE74}" type="presOf" srcId="{4BEA3AA0-4ACF-459F-82FA-93EAE6B8E2E3}" destId="{41B63C09-0546-479C-AF6F-0B9341114EBA}" srcOrd="0" destOrd="0" presId="urn:microsoft.com/office/officeart/2016/7/layout/RepeatingBendingProcessNew"/>
    <dgm:cxn modelId="{58B89827-6261-49CB-94C3-E85A887B4E5D}" type="presOf" srcId="{28071127-C3D8-4723-AA3B-6F8A805BB7B0}" destId="{B28D6F09-9164-43AC-B1AC-08481E7E7013}" srcOrd="0" destOrd="0" presId="urn:microsoft.com/office/officeart/2016/7/layout/RepeatingBendingProcessNew"/>
    <dgm:cxn modelId="{7B9BB632-9DEB-433C-A4FD-229978B15290}" srcId="{BE4B5F31-9A81-4A85-986A-5A93A7031B94}" destId="{A174B39C-8DA5-4926-9BC2-6808D8D0B485}" srcOrd="0" destOrd="0" parTransId="{C5CD68A8-0B9B-45D6-83B3-97C9FF5B38A6}" sibTransId="{4BEA3AA0-4ACF-459F-82FA-93EAE6B8E2E3}"/>
    <dgm:cxn modelId="{E5F23347-8DA8-4086-818A-7890557DB415}" type="presOf" srcId="{8D7B24F8-B96B-434F-B817-8C82F58F0B6C}" destId="{4A1E982A-075D-4449-A9FD-0DC203BF9A7E}" srcOrd="0" destOrd="0" presId="urn:microsoft.com/office/officeart/2016/7/layout/RepeatingBendingProcessNew"/>
    <dgm:cxn modelId="{94EB0049-4696-42B7-ABAC-6B3043BCE8FB}" type="presOf" srcId="{48B6B2EA-8F0E-48A6-96F6-74ECC275AC29}" destId="{5E0156B0-55E4-4FD4-B38C-47D5CFE1C941}" srcOrd="0" destOrd="0" presId="urn:microsoft.com/office/officeart/2016/7/layout/RepeatingBendingProcessNew"/>
    <dgm:cxn modelId="{BE8AED4E-EDE2-4AEB-ADD5-4F7CEBD79E44}" srcId="{BE4B5F31-9A81-4A85-986A-5A93A7031B94}" destId="{8D7B24F8-B96B-434F-B817-8C82F58F0B6C}" srcOrd="1" destOrd="0" parTransId="{A2B4300A-5C14-44F5-B544-058F31885FB1}" sibTransId="{9D28C711-4706-4E57-B964-CF1B54B46857}"/>
    <dgm:cxn modelId="{48C28052-46FD-4CD6-8741-5C7CBCAC397B}" type="presOf" srcId="{2A8EE912-2765-47CF-9BD9-8DF6BF7CA296}" destId="{D4F82F06-E6C3-48D2-9F46-71B435B199F8}" srcOrd="0" destOrd="0" presId="urn:microsoft.com/office/officeart/2016/7/layout/RepeatingBendingProcessNew"/>
    <dgm:cxn modelId="{31FF2859-B099-4D1B-902E-15ECD88F87CC}" srcId="{BE4B5F31-9A81-4A85-986A-5A93A7031B94}" destId="{FD7FEF39-F5E5-4C4D-8D63-43FEE6BE10D8}" srcOrd="4" destOrd="0" parTransId="{C1FF47BB-8C74-46BD-9A52-0E0E6A3FEFA4}" sibTransId="{48B6B2EA-8F0E-48A6-96F6-74ECC275AC29}"/>
    <dgm:cxn modelId="{0A7D825A-2C17-4085-8B0E-3A5F6CF19629}" type="presOf" srcId="{C33656B9-5031-4C40-8A1D-023187F4714F}" destId="{EC09B393-8037-417C-9702-7007BFDA09BE}" srcOrd="0" destOrd="0" presId="urn:microsoft.com/office/officeart/2016/7/layout/RepeatingBendingProcessNew"/>
    <dgm:cxn modelId="{F9BA7981-AF5E-46D9-87C4-FC065A4561BE}" type="presOf" srcId="{4BEA3AA0-4ACF-459F-82FA-93EAE6B8E2E3}" destId="{66F7662F-E40F-4426-91E4-D30120E998CD}" srcOrd="1" destOrd="0" presId="urn:microsoft.com/office/officeart/2016/7/layout/RepeatingBendingProcessNew"/>
    <dgm:cxn modelId="{01FFD384-19F3-42A7-90B2-E28B51D2C751}" type="presOf" srcId="{9C8A852C-FAC5-4976-A854-5645FE13C078}" destId="{2C0BF7B0-3014-46BA-86F7-B34801A4EBE5}" srcOrd="0" destOrd="0" presId="urn:microsoft.com/office/officeart/2016/7/layout/RepeatingBendingProcessNew"/>
    <dgm:cxn modelId="{884FB18C-14AF-488F-9E68-1544545460EE}" type="presOf" srcId="{9D28C711-4706-4E57-B964-CF1B54B46857}" destId="{739E6178-B870-4ABA-BC03-DFEA1EAA1D5D}" srcOrd="0" destOrd="0" presId="urn:microsoft.com/office/officeart/2016/7/layout/RepeatingBendingProcessNew"/>
    <dgm:cxn modelId="{9714A69C-E8C0-43AE-8872-0DEE736267DC}" type="presOf" srcId="{FD7FEF39-F5E5-4C4D-8D63-43FEE6BE10D8}" destId="{23D5BC2C-ADDA-42E4-BFD1-8CB4B75E34AD}" srcOrd="0" destOrd="0" presId="urn:microsoft.com/office/officeart/2016/7/layout/RepeatingBendingProcessNew"/>
    <dgm:cxn modelId="{3AB70BA0-D113-4618-8E3E-8F870582765D}" srcId="{BE4B5F31-9A81-4A85-986A-5A93A7031B94}" destId="{28071127-C3D8-4723-AA3B-6F8A805BB7B0}" srcOrd="2" destOrd="0" parTransId="{26064435-8265-4122-85C2-D8DE8470BF33}" sibTransId="{9C8A852C-FAC5-4976-A854-5645FE13C078}"/>
    <dgm:cxn modelId="{E5F15FA2-EF66-4FC7-B1E5-A855C4670B77}" type="presOf" srcId="{48B6B2EA-8F0E-48A6-96F6-74ECC275AC29}" destId="{8AFF7CB2-DF35-4DF3-B8E9-C7E7738F4781}" srcOrd="1" destOrd="0" presId="urn:microsoft.com/office/officeart/2016/7/layout/RepeatingBendingProcessNew"/>
    <dgm:cxn modelId="{A538A8A4-DBB2-43FF-8CEC-7E1D652263A0}" type="presOf" srcId="{5A39BA15-C39E-45BD-8742-863D915EF57A}" destId="{C25C902E-2411-4266-AB3B-897992A16B85}" srcOrd="0" destOrd="0" presId="urn:microsoft.com/office/officeart/2016/7/layout/RepeatingBendingProcessNew"/>
    <dgm:cxn modelId="{5DA4DBAA-E7AA-4376-8C0D-C00E97DFA8EC}" type="presOf" srcId="{C33656B9-5031-4C40-8A1D-023187F4714F}" destId="{AB8C1C08-4C26-4041-A07B-76DF929C2BD5}" srcOrd="1" destOrd="0" presId="urn:microsoft.com/office/officeart/2016/7/layout/RepeatingBendingProcessNew"/>
    <dgm:cxn modelId="{8C910BB7-C21F-4BF3-8229-F7E171347036}" srcId="{BE4B5F31-9A81-4A85-986A-5A93A7031B94}" destId="{2A8EE912-2765-47CF-9BD9-8DF6BF7CA296}" srcOrd="5" destOrd="0" parTransId="{087C999F-52E5-4122-BEB7-B7230C0935E1}" sibTransId="{42FFE665-92EA-4966-8EA3-D668FADAC25D}"/>
    <dgm:cxn modelId="{2BAFC8C1-1948-4876-A609-D75A173DC980}" type="presOf" srcId="{9D28C711-4706-4E57-B964-CF1B54B46857}" destId="{8EFB2429-4BBC-44D2-8E54-20BEC187F976}" srcOrd="1" destOrd="0" presId="urn:microsoft.com/office/officeart/2016/7/layout/RepeatingBendingProcessNew"/>
    <dgm:cxn modelId="{495BE7CA-9344-4F1F-A352-88C48061BD2C}" srcId="{BE4B5F31-9A81-4A85-986A-5A93A7031B94}" destId="{5A39BA15-C39E-45BD-8742-863D915EF57A}" srcOrd="3" destOrd="0" parTransId="{4A299DA9-FAB8-4C1A-A730-B09150727B80}" sibTransId="{C33656B9-5031-4C40-8A1D-023187F4714F}"/>
    <dgm:cxn modelId="{8480F8DD-BA1B-426C-B2E2-8D158E00641F}" type="presOf" srcId="{A174B39C-8DA5-4926-9BC2-6808D8D0B485}" destId="{8FE6E377-839E-42C8-8342-74698BC2EBEC}" srcOrd="0" destOrd="0" presId="urn:microsoft.com/office/officeart/2016/7/layout/RepeatingBendingProcessNew"/>
    <dgm:cxn modelId="{D25C04E5-F265-4855-B998-BC6494028CE8}" type="presOf" srcId="{BE4B5F31-9A81-4A85-986A-5A93A7031B94}" destId="{247C8A30-1A1D-4090-8819-D1CB1DC84912}" srcOrd="0" destOrd="0" presId="urn:microsoft.com/office/officeart/2016/7/layout/RepeatingBendingProcessNew"/>
    <dgm:cxn modelId="{9C7F7485-1754-4BA4-9332-E365E0D784B5}" type="presParOf" srcId="{247C8A30-1A1D-4090-8819-D1CB1DC84912}" destId="{8FE6E377-839E-42C8-8342-74698BC2EBEC}" srcOrd="0" destOrd="0" presId="urn:microsoft.com/office/officeart/2016/7/layout/RepeatingBendingProcessNew"/>
    <dgm:cxn modelId="{A2293CA5-F319-405B-B566-EF4B521961D9}" type="presParOf" srcId="{247C8A30-1A1D-4090-8819-D1CB1DC84912}" destId="{41B63C09-0546-479C-AF6F-0B9341114EBA}" srcOrd="1" destOrd="0" presId="urn:microsoft.com/office/officeart/2016/7/layout/RepeatingBendingProcessNew"/>
    <dgm:cxn modelId="{291105CB-0751-4075-94E6-4A12D72925EA}" type="presParOf" srcId="{41B63C09-0546-479C-AF6F-0B9341114EBA}" destId="{66F7662F-E40F-4426-91E4-D30120E998CD}" srcOrd="0" destOrd="0" presId="urn:microsoft.com/office/officeart/2016/7/layout/RepeatingBendingProcessNew"/>
    <dgm:cxn modelId="{1D2BD3BC-3EF2-4C36-AF51-7D30FDC3A701}" type="presParOf" srcId="{247C8A30-1A1D-4090-8819-D1CB1DC84912}" destId="{4A1E982A-075D-4449-A9FD-0DC203BF9A7E}" srcOrd="2" destOrd="0" presId="urn:microsoft.com/office/officeart/2016/7/layout/RepeatingBendingProcessNew"/>
    <dgm:cxn modelId="{FDD043B4-FE26-4AD3-B465-7891CDA5CDE8}" type="presParOf" srcId="{247C8A30-1A1D-4090-8819-D1CB1DC84912}" destId="{739E6178-B870-4ABA-BC03-DFEA1EAA1D5D}" srcOrd="3" destOrd="0" presId="urn:microsoft.com/office/officeart/2016/7/layout/RepeatingBendingProcessNew"/>
    <dgm:cxn modelId="{C485AD58-CCD0-4BDE-B5CB-814315F404AC}" type="presParOf" srcId="{739E6178-B870-4ABA-BC03-DFEA1EAA1D5D}" destId="{8EFB2429-4BBC-44D2-8E54-20BEC187F976}" srcOrd="0" destOrd="0" presId="urn:microsoft.com/office/officeart/2016/7/layout/RepeatingBendingProcessNew"/>
    <dgm:cxn modelId="{B08F722F-DA73-472C-8FBE-580D61406417}" type="presParOf" srcId="{247C8A30-1A1D-4090-8819-D1CB1DC84912}" destId="{B28D6F09-9164-43AC-B1AC-08481E7E7013}" srcOrd="4" destOrd="0" presId="urn:microsoft.com/office/officeart/2016/7/layout/RepeatingBendingProcessNew"/>
    <dgm:cxn modelId="{F02358DC-AF65-4A15-A8AD-242EBF9462A8}" type="presParOf" srcId="{247C8A30-1A1D-4090-8819-D1CB1DC84912}" destId="{2C0BF7B0-3014-46BA-86F7-B34801A4EBE5}" srcOrd="5" destOrd="0" presId="urn:microsoft.com/office/officeart/2016/7/layout/RepeatingBendingProcessNew"/>
    <dgm:cxn modelId="{2B7BFE2A-840B-4E45-A006-F2BF0D92A21A}" type="presParOf" srcId="{2C0BF7B0-3014-46BA-86F7-B34801A4EBE5}" destId="{26103B62-8A1B-4337-9B41-CC9A2D34E25B}" srcOrd="0" destOrd="0" presId="urn:microsoft.com/office/officeart/2016/7/layout/RepeatingBendingProcessNew"/>
    <dgm:cxn modelId="{49B09E6A-4FF8-4975-B242-2E50D430F4E7}" type="presParOf" srcId="{247C8A30-1A1D-4090-8819-D1CB1DC84912}" destId="{C25C902E-2411-4266-AB3B-897992A16B85}" srcOrd="6" destOrd="0" presId="urn:microsoft.com/office/officeart/2016/7/layout/RepeatingBendingProcessNew"/>
    <dgm:cxn modelId="{C4B865BC-6435-4DDD-AAB2-9AE09C3F10CB}" type="presParOf" srcId="{247C8A30-1A1D-4090-8819-D1CB1DC84912}" destId="{EC09B393-8037-417C-9702-7007BFDA09BE}" srcOrd="7" destOrd="0" presId="urn:microsoft.com/office/officeart/2016/7/layout/RepeatingBendingProcessNew"/>
    <dgm:cxn modelId="{207D25F1-76EE-41E4-B645-8835404C71CC}" type="presParOf" srcId="{EC09B393-8037-417C-9702-7007BFDA09BE}" destId="{AB8C1C08-4C26-4041-A07B-76DF929C2BD5}" srcOrd="0" destOrd="0" presId="urn:microsoft.com/office/officeart/2016/7/layout/RepeatingBendingProcessNew"/>
    <dgm:cxn modelId="{8B11C6DF-9847-4136-875F-BDC6EEDA0F4B}" type="presParOf" srcId="{247C8A30-1A1D-4090-8819-D1CB1DC84912}" destId="{23D5BC2C-ADDA-42E4-BFD1-8CB4B75E34AD}" srcOrd="8" destOrd="0" presId="urn:microsoft.com/office/officeart/2016/7/layout/RepeatingBendingProcessNew"/>
    <dgm:cxn modelId="{53721DF4-CB2A-41F9-9FB3-EC3A225F81C8}" type="presParOf" srcId="{247C8A30-1A1D-4090-8819-D1CB1DC84912}" destId="{5E0156B0-55E4-4FD4-B38C-47D5CFE1C941}" srcOrd="9" destOrd="0" presId="urn:microsoft.com/office/officeart/2016/7/layout/RepeatingBendingProcessNew"/>
    <dgm:cxn modelId="{124884B1-56BF-497E-B096-93290EF340AA}" type="presParOf" srcId="{5E0156B0-55E4-4FD4-B38C-47D5CFE1C941}" destId="{8AFF7CB2-DF35-4DF3-B8E9-C7E7738F4781}" srcOrd="0" destOrd="0" presId="urn:microsoft.com/office/officeart/2016/7/layout/RepeatingBendingProcessNew"/>
    <dgm:cxn modelId="{95F193EF-2A5B-4921-BD4C-073D68BD2486}" type="presParOf" srcId="{247C8A30-1A1D-4090-8819-D1CB1DC84912}" destId="{D4F82F06-E6C3-48D2-9F46-71B435B199F8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F0AFBCF-8332-4774-AF78-3E85B1BA7BA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69177CF-9EC2-4075-BD15-B5A6A80515AA}">
      <dgm:prSet/>
      <dgm:spPr/>
      <dgm:t>
        <a:bodyPr/>
        <a:lstStyle/>
        <a:p>
          <a:r>
            <a:rPr lang="en-US"/>
            <a:t>Guides/Governs all organization actions</a:t>
          </a:r>
        </a:p>
      </dgm:t>
    </dgm:pt>
    <dgm:pt modelId="{44FCBE8C-E34A-400B-91DA-7CCB80765DEF}" type="parTrans" cxnId="{65D46A16-2C59-45BE-876C-278349926A19}">
      <dgm:prSet/>
      <dgm:spPr/>
      <dgm:t>
        <a:bodyPr/>
        <a:lstStyle/>
        <a:p>
          <a:endParaRPr lang="en-US"/>
        </a:p>
      </dgm:t>
    </dgm:pt>
    <dgm:pt modelId="{296F4785-BB3E-4832-AABF-182D9A177389}" type="sibTrans" cxnId="{65D46A16-2C59-45BE-876C-278349926A19}">
      <dgm:prSet/>
      <dgm:spPr/>
      <dgm:t>
        <a:bodyPr/>
        <a:lstStyle/>
        <a:p>
          <a:endParaRPr lang="en-US"/>
        </a:p>
      </dgm:t>
    </dgm:pt>
    <dgm:pt modelId="{5C0BC9EE-3434-4063-820B-A4CBA5F814D7}">
      <dgm:prSet/>
      <dgm:spPr/>
      <dgm:t>
        <a:bodyPr/>
        <a:lstStyle/>
        <a:p>
          <a:r>
            <a:rPr lang="en-US"/>
            <a:t>Must Contain:</a:t>
          </a:r>
        </a:p>
      </dgm:t>
    </dgm:pt>
    <dgm:pt modelId="{8DBBD23B-A1DD-481C-8EF5-5F3EBC388BFE}" type="parTrans" cxnId="{CD84F0C9-BD43-4A19-B251-A53E5065045E}">
      <dgm:prSet/>
      <dgm:spPr/>
      <dgm:t>
        <a:bodyPr/>
        <a:lstStyle/>
        <a:p>
          <a:endParaRPr lang="en-US"/>
        </a:p>
      </dgm:t>
    </dgm:pt>
    <dgm:pt modelId="{E4DEB742-A1A5-496F-BD25-9B29542C4ED3}" type="sibTrans" cxnId="{CD84F0C9-BD43-4A19-B251-A53E5065045E}">
      <dgm:prSet/>
      <dgm:spPr/>
      <dgm:t>
        <a:bodyPr/>
        <a:lstStyle/>
        <a:p>
          <a:endParaRPr lang="en-US"/>
        </a:p>
      </dgm:t>
    </dgm:pt>
    <dgm:pt modelId="{95941573-9EB3-48A7-8AC3-53A70DEA4CA5}">
      <dgm:prSet/>
      <dgm:spPr/>
      <dgm:t>
        <a:bodyPr/>
        <a:lstStyle/>
        <a:p>
          <a:r>
            <a:rPr lang="en-US"/>
            <a:t>Organization Name</a:t>
          </a:r>
        </a:p>
      </dgm:t>
    </dgm:pt>
    <dgm:pt modelId="{B333C747-57E3-49C6-8EB2-258F02AF3892}" type="parTrans" cxnId="{15314798-0AAF-4872-9088-6B675DF1583F}">
      <dgm:prSet/>
      <dgm:spPr/>
      <dgm:t>
        <a:bodyPr/>
        <a:lstStyle/>
        <a:p>
          <a:endParaRPr lang="en-US"/>
        </a:p>
      </dgm:t>
    </dgm:pt>
    <dgm:pt modelId="{1FF9C2A2-9878-4C45-A6B0-8FAF8010AC62}" type="sibTrans" cxnId="{15314798-0AAF-4872-9088-6B675DF1583F}">
      <dgm:prSet/>
      <dgm:spPr/>
      <dgm:t>
        <a:bodyPr/>
        <a:lstStyle/>
        <a:p>
          <a:endParaRPr lang="en-US"/>
        </a:p>
      </dgm:t>
    </dgm:pt>
    <dgm:pt modelId="{0CA19DFE-8206-4C36-A16A-92860869C348}">
      <dgm:prSet/>
      <dgm:spPr/>
      <dgm:t>
        <a:bodyPr/>
        <a:lstStyle/>
        <a:p>
          <a:r>
            <a:rPr lang="en-US"/>
            <a:t>Mission Statement</a:t>
          </a:r>
        </a:p>
      </dgm:t>
    </dgm:pt>
    <dgm:pt modelId="{41523565-87CB-4656-8448-DD5136445061}" type="parTrans" cxnId="{348E3888-349A-423E-B51A-38A0E619AA4C}">
      <dgm:prSet/>
      <dgm:spPr/>
      <dgm:t>
        <a:bodyPr/>
        <a:lstStyle/>
        <a:p>
          <a:endParaRPr lang="en-US"/>
        </a:p>
      </dgm:t>
    </dgm:pt>
    <dgm:pt modelId="{DC8E7400-B51D-40DE-93F5-6BA3CE7DFF27}" type="sibTrans" cxnId="{348E3888-349A-423E-B51A-38A0E619AA4C}">
      <dgm:prSet/>
      <dgm:spPr/>
      <dgm:t>
        <a:bodyPr/>
        <a:lstStyle/>
        <a:p>
          <a:endParaRPr lang="en-US"/>
        </a:p>
      </dgm:t>
    </dgm:pt>
    <dgm:pt modelId="{50512DE6-4000-4AB6-BA9C-72E7678FE297}">
      <dgm:prSet/>
      <dgm:spPr/>
      <dgm:t>
        <a:bodyPr/>
        <a:lstStyle/>
        <a:p>
          <a:r>
            <a:rPr lang="en-US"/>
            <a:t>Membership Guidelines</a:t>
          </a:r>
        </a:p>
      </dgm:t>
    </dgm:pt>
    <dgm:pt modelId="{A9215395-49F7-4F29-B0AB-39C2A95B75EE}" type="parTrans" cxnId="{C4544470-81BA-4CD5-8AB3-652BE17AFC8B}">
      <dgm:prSet/>
      <dgm:spPr/>
      <dgm:t>
        <a:bodyPr/>
        <a:lstStyle/>
        <a:p>
          <a:endParaRPr lang="en-US"/>
        </a:p>
      </dgm:t>
    </dgm:pt>
    <dgm:pt modelId="{68916351-58D7-478A-B0D1-A934F120A9E6}" type="sibTrans" cxnId="{C4544470-81BA-4CD5-8AB3-652BE17AFC8B}">
      <dgm:prSet/>
      <dgm:spPr/>
      <dgm:t>
        <a:bodyPr/>
        <a:lstStyle/>
        <a:p>
          <a:endParaRPr lang="en-US"/>
        </a:p>
      </dgm:t>
    </dgm:pt>
    <dgm:pt modelId="{80884E04-2DF7-44AD-A145-04FAD83D67AC}">
      <dgm:prSet/>
      <dgm:spPr/>
      <dgm:t>
        <a:bodyPr/>
        <a:lstStyle/>
        <a:p>
          <a:r>
            <a:rPr lang="en-US"/>
            <a:t>Officer Positions/Responsibilities/Duties</a:t>
          </a:r>
        </a:p>
      </dgm:t>
    </dgm:pt>
    <dgm:pt modelId="{4820820A-326B-4611-8451-8DFCAB3EA7F2}" type="parTrans" cxnId="{5B6B400E-605A-420A-B0E4-F8DEF4BD6E81}">
      <dgm:prSet/>
      <dgm:spPr/>
      <dgm:t>
        <a:bodyPr/>
        <a:lstStyle/>
        <a:p>
          <a:endParaRPr lang="en-US"/>
        </a:p>
      </dgm:t>
    </dgm:pt>
    <dgm:pt modelId="{FD57A12B-923B-4781-880C-969C6CF7BF5C}" type="sibTrans" cxnId="{5B6B400E-605A-420A-B0E4-F8DEF4BD6E81}">
      <dgm:prSet/>
      <dgm:spPr/>
      <dgm:t>
        <a:bodyPr/>
        <a:lstStyle/>
        <a:p>
          <a:endParaRPr lang="en-US"/>
        </a:p>
      </dgm:t>
    </dgm:pt>
    <dgm:pt modelId="{49EFD581-D509-4E28-A613-9626719ACE39}">
      <dgm:prSet/>
      <dgm:spPr/>
      <dgm:t>
        <a:bodyPr/>
        <a:lstStyle/>
        <a:p>
          <a:r>
            <a:rPr lang="en-US"/>
            <a:t>Disciplinary/Removal Procedures</a:t>
          </a:r>
        </a:p>
      </dgm:t>
    </dgm:pt>
    <dgm:pt modelId="{11E3D7D1-A641-49F4-96D8-82412E9820AB}" type="parTrans" cxnId="{6F520308-FD35-4006-9C25-A175C7F6B7C3}">
      <dgm:prSet/>
      <dgm:spPr/>
      <dgm:t>
        <a:bodyPr/>
        <a:lstStyle/>
        <a:p>
          <a:endParaRPr lang="en-US"/>
        </a:p>
      </dgm:t>
    </dgm:pt>
    <dgm:pt modelId="{909DB1EC-3B32-4C6D-8866-F060BF97F183}" type="sibTrans" cxnId="{6F520308-FD35-4006-9C25-A175C7F6B7C3}">
      <dgm:prSet/>
      <dgm:spPr/>
      <dgm:t>
        <a:bodyPr/>
        <a:lstStyle/>
        <a:p>
          <a:endParaRPr lang="en-US"/>
        </a:p>
      </dgm:t>
    </dgm:pt>
    <dgm:pt modelId="{68235610-6E29-433B-AA4D-EFBB84BCB183}">
      <dgm:prSet/>
      <dgm:spPr/>
      <dgm:t>
        <a:bodyPr/>
        <a:lstStyle/>
        <a:p>
          <a:r>
            <a:rPr lang="en-US"/>
            <a:t>Elections Process</a:t>
          </a:r>
        </a:p>
      </dgm:t>
    </dgm:pt>
    <dgm:pt modelId="{47A27DBF-FF21-4C4D-B053-0605CC081F4D}" type="parTrans" cxnId="{19E3EC88-F17F-481B-B019-8B8A64731771}">
      <dgm:prSet/>
      <dgm:spPr/>
      <dgm:t>
        <a:bodyPr/>
        <a:lstStyle/>
        <a:p>
          <a:endParaRPr lang="en-US"/>
        </a:p>
      </dgm:t>
    </dgm:pt>
    <dgm:pt modelId="{1C3F0C2F-BEF0-49CB-99B9-3BA72BE82971}" type="sibTrans" cxnId="{19E3EC88-F17F-481B-B019-8B8A64731771}">
      <dgm:prSet/>
      <dgm:spPr/>
      <dgm:t>
        <a:bodyPr/>
        <a:lstStyle/>
        <a:p>
          <a:endParaRPr lang="en-US"/>
        </a:p>
      </dgm:t>
    </dgm:pt>
    <dgm:pt modelId="{43284BB3-2F24-4226-9E3D-4AB502337A9B}">
      <dgm:prSet/>
      <dgm:spPr/>
      <dgm:t>
        <a:bodyPr/>
        <a:lstStyle/>
        <a:p>
          <a:r>
            <a:rPr lang="en-US"/>
            <a:t>Constitution Amendment Process</a:t>
          </a:r>
        </a:p>
      </dgm:t>
    </dgm:pt>
    <dgm:pt modelId="{CB047307-EE5D-404D-82B8-DE6D205F1BB6}" type="parTrans" cxnId="{1DFF748B-F91E-43A5-A127-ACED15A3C660}">
      <dgm:prSet/>
      <dgm:spPr/>
      <dgm:t>
        <a:bodyPr/>
        <a:lstStyle/>
        <a:p>
          <a:endParaRPr lang="en-US"/>
        </a:p>
      </dgm:t>
    </dgm:pt>
    <dgm:pt modelId="{E905D0EA-C6D6-4B4B-AB14-66D0EB7338D0}" type="sibTrans" cxnId="{1DFF748B-F91E-43A5-A127-ACED15A3C660}">
      <dgm:prSet/>
      <dgm:spPr/>
      <dgm:t>
        <a:bodyPr/>
        <a:lstStyle/>
        <a:p>
          <a:endParaRPr lang="en-US"/>
        </a:p>
      </dgm:t>
    </dgm:pt>
    <dgm:pt modelId="{EDA170D6-347E-4718-8F69-24F203FC8665}" type="pres">
      <dgm:prSet presAssocID="{EF0AFBCF-8332-4774-AF78-3E85B1BA7BA3}" presName="linear" presStyleCnt="0">
        <dgm:presLayoutVars>
          <dgm:animLvl val="lvl"/>
          <dgm:resizeHandles val="exact"/>
        </dgm:presLayoutVars>
      </dgm:prSet>
      <dgm:spPr/>
    </dgm:pt>
    <dgm:pt modelId="{9595D812-523A-4924-AE77-A7BBB4FC7201}" type="pres">
      <dgm:prSet presAssocID="{169177CF-9EC2-4075-BD15-B5A6A80515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16A6460-C90E-4886-94AA-D2E93819B8A6}" type="pres">
      <dgm:prSet presAssocID="{296F4785-BB3E-4832-AABF-182D9A177389}" presName="spacer" presStyleCnt="0"/>
      <dgm:spPr/>
    </dgm:pt>
    <dgm:pt modelId="{18ACE535-F0DE-47AB-AF73-401E1036BF0C}" type="pres">
      <dgm:prSet presAssocID="{5C0BC9EE-3434-4063-820B-A4CBA5F814D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810D01A-D743-4165-ADDA-CFD4FBB313FE}" type="pres">
      <dgm:prSet presAssocID="{5C0BC9EE-3434-4063-820B-A4CBA5F814D7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F520308-FD35-4006-9C25-A175C7F6B7C3}" srcId="{5C0BC9EE-3434-4063-820B-A4CBA5F814D7}" destId="{49EFD581-D509-4E28-A613-9626719ACE39}" srcOrd="4" destOrd="0" parTransId="{11E3D7D1-A641-49F4-96D8-82412E9820AB}" sibTransId="{909DB1EC-3B32-4C6D-8866-F060BF97F183}"/>
    <dgm:cxn modelId="{4C19840A-3A3E-4335-8000-52D7B7DEA363}" type="presOf" srcId="{0CA19DFE-8206-4C36-A16A-92860869C348}" destId="{6810D01A-D743-4165-ADDA-CFD4FBB313FE}" srcOrd="0" destOrd="1" presId="urn:microsoft.com/office/officeart/2005/8/layout/vList2"/>
    <dgm:cxn modelId="{5B6B400E-605A-420A-B0E4-F8DEF4BD6E81}" srcId="{5C0BC9EE-3434-4063-820B-A4CBA5F814D7}" destId="{80884E04-2DF7-44AD-A145-04FAD83D67AC}" srcOrd="3" destOrd="0" parTransId="{4820820A-326B-4611-8451-8DFCAB3EA7F2}" sibTransId="{FD57A12B-923B-4781-880C-969C6CF7BF5C}"/>
    <dgm:cxn modelId="{65D46A16-2C59-45BE-876C-278349926A19}" srcId="{EF0AFBCF-8332-4774-AF78-3E85B1BA7BA3}" destId="{169177CF-9EC2-4075-BD15-B5A6A80515AA}" srcOrd="0" destOrd="0" parTransId="{44FCBE8C-E34A-400B-91DA-7CCB80765DEF}" sibTransId="{296F4785-BB3E-4832-AABF-182D9A177389}"/>
    <dgm:cxn modelId="{E12F7E1E-3B97-4934-BF14-17E28F68EADE}" type="presOf" srcId="{43284BB3-2F24-4226-9E3D-4AB502337A9B}" destId="{6810D01A-D743-4165-ADDA-CFD4FBB313FE}" srcOrd="0" destOrd="6" presId="urn:microsoft.com/office/officeart/2005/8/layout/vList2"/>
    <dgm:cxn modelId="{2D7F225B-094B-49B7-9C76-7177CD42B78F}" type="presOf" srcId="{80884E04-2DF7-44AD-A145-04FAD83D67AC}" destId="{6810D01A-D743-4165-ADDA-CFD4FBB313FE}" srcOrd="0" destOrd="3" presId="urn:microsoft.com/office/officeart/2005/8/layout/vList2"/>
    <dgm:cxn modelId="{391FFD6F-9953-4259-9FF1-CA5F57CFD5DC}" type="presOf" srcId="{95941573-9EB3-48A7-8AC3-53A70DEA4CA5}" destId="{6810D01A-D743-4165-ADDA-CFD4FBB313FE}" srcOrd="0" destOrd="0" presId="urn:microsoft.com/office/officeart/2005/8/layout/vList2"/>
    <dgm:cxn modelId="{2B445D70-00EC-4044-9E85-03A1F05DFD8E}" type="presOf" srcId="{50512DE6-4000-4AB6-BA9C-72E7678FE297}" destId="{6810D01A-D743-4165-ADDA-CFD4FBB313FE}" srcOrd="0" destOrd="2" presId="urn:microsoft.com/office/officeart/2005/8/layout/vList2"/>
    <dgm:cxn modelId="{C4544470-81BA-4CD5-8AB3-652BE17AFC8B}" srcId="{5C0BC9EE-3434-4063-820B-A4CBA5F814D7}" destId="{50512DE6-4000-4AB6-BA9C-72E7678FE297}" srcOrd="2" destOrd="0" parTransId="{A9215395-49F7-4F29-B0AB-39C2A95B75EE}" sibTransId="{68916351-58D7-478A-B0D1-A934F120A9E6}"/>
    <dgm:cxn modelId="{E00DD675-2FFD-404C-9A6A-A0F43DC005DF}" type="presOf" srcId="{68235610-6E29-433B-AA4D-EFBB84BCB183}" destId="{6810D01A-D743-4165-ADDA-CFD4FBB313FE}" srcOrd="0" destOrd="5" presId="urn:microsoft.com/office/officeart/2005/8/layout/vList2"/>
    <dgm:cxn modelId="{12BD2F56-FD35-4FC7-B25A-CBE3BD177FFC}" type="presOf" srcId="{5C0BC9EE-3434-4063-820B-A4CBA5F814D7}" destId="{18ACE535-F0DE-47AB-AF73-401E1036BF0C}" srcOrd="0" destOrd="0" presId="urn:microsoft.com/office/officeart/2005/8/layout/vList2"/>
    <dgm:cxn modelId="{5F81BE7E-1819-46F3-A959-221785ABA841}" type="presOf" srcId="{EF0AFBCF-8332-4774-AF78-3E85B1BA7BA3}" destId="{EDA170D6-347E-4718-8F69-24F203FC8665}" srcOrd="0" destOrd="0" presId="urn:microsoft.com/office/officeart/2005/8/layout/vList2"/>
    <dgm:cxn modelId="{348E3888-349A-423E-B51A-38A0E619AA4C}" srcId="{5C0BC9EE-3434-4063-820B-A4CBA5F814D7}" destId="{0CA19DFE-8206-4C36-A16A-92860869C348}" srcOrd="1" destOrd="0" parTransId="{41523565-87CB-4656-8448-DD5136445061}" sibTransId="{DC8E7400-B51D-40DE-93F5-6BA3CE7DFF27}"/>
    <dgm:cxn modelId="{19E3EC88-F17F-481B-B019-8B8A64731771}" srcId="{5C0BC9EE-3434-4063-820B-A4CBA5F814D7}" destId="{68235610-6E29-433B-AA4D-EFBB84BCB183}" srcOrd="5" destOrd="0" parTransId="{47A27DBF-FF21-4C4D-B053-0605CC081F4D}" sibTransId="{1C3F0C2F-BEF0-49CB-99B9-3BA72BE82971}"/>
    <dgm:cxn modelId="{1DFF748B-F91E-43A5-A127-ACED15A3C660}" srcId="{5C0BC9EE-3434-4063-820B-A4CBA5F814D7}" destId="{43284BB3-2F24-4226-9E3D-4AB502337A9B}" srcOrd="6" destOrd="0" parTransId="{CB047307-EE5D-404D-82B8-DE6D205F1BB6}" sibTransId="{E905D0EA-C6D6-4B4B-AB14-66D0EB7338D0}"/>
    <dgm:cxn modelId="{B2C8EF93-79C2-44A3-858D-7759F5F76600}" type="presOf" srcId="{49EFD581-D509-4E28-A613-9626719ACE39}" destId="{6810D01A-D743-4165-ADDA-CFD4FBB313FE}" srcOrd="0" destOrd="4" presId="urn:microsoft.com/office/officeart/2005/8/layout/vList2"/>
    <dgm:cxn modelId="{15314798-0AAF-4872-9088-6B675DF1583F}" srcId="{5C0BC9EE-3434-4063-820B-A4CBA5F814D7}" destId="{95941573-9EB3-48A7-8AC3-53A70DEA4CA5}" srcOrd="0" destOrd="0" parTransId="{B333C747-57E3-49C6-8EB2-258F02AF3892}" sibTransId="{1FF9C2A2-9878-4C45-A6B0-8FAF8010AC62}"/>
    <dgm:cxn modelId="{B90D8CA2-B923-44F1-8F9C-6B7BFB85C2D5}" type="presOf" srcId="{169177CF-9EC2-4075-BD15-B5A6A80515AA}" destId="{9595D812-523A-4924-AE77-A7BBB4FC7201}" srcOrd="0" destOrd="0" presId="urn:microsoft.com/office/officeart/2005/8/layout/vList2"/>
    <dgm:cxn modelId="{CD84F0C9-BD43-4A19-B251-A53E5065045E}" srcId="{EF0AFBCF-8332-4774-AF78-3E85B1BA7BA3}" destId="{5C0BC9EE-3434-4063-820B-A4CBA5F814D7}" srcOrd="1" destOrd="0" parTransId="{8DBBD23B-A1DD-481C-8EF5-5F3EBC388BFE}" sibTransId="{E4DEB742-A1A5-496F-BD25-9B29542C4ED3}"/>
    <dgm:cxn modelId="{410AF9A3-3FC0-4E41-9D34-34EC8A62B8B7}" type="presParOf" srcId="{EDA170D6-347E-4718-8F69-24F203FC8665}" destId="{9595D812-523A-4924-AE77-A7BBB4FC7201}" srcOrd="0" destOrd="0" presId="urn:microsoft.com/office/officeart/2005/8/layout/vList2"/>
    <dgm:cxn modelId="{A28E4C61-8BD2-438A-B357-683BC2312A90}" type="presParOf" srcId="{EDA170D6-347E-4718-8F69-24F203FC8665}" destId="{816A6460-C90E-4886-94AA-D2E93819B8A6}" srcOrd="1" destOrd="0" presId="urn:microsoft.com/office/officeart/2005/8/layout/vList2"/>
    <dgm:cxn modelId="{E1522A1E-A942-4DC7-A305-A6CB5F24BA37}" type="presParOf" srcId="{EDA170D6-347E-4718-8F69-24F203FC8665}" destId="{18ACE535-F0DE-47AB-AF73-401E1036BF0C}" srcOrd="2" destOrd="0" presId="urn:microsoft.com/office/officeart/2005/8/layout/vList2"/>
    <dgm:cxn modelId="{E407EB75-7C20-4018-AAA3-900CF04E7126}" type="presParOf" srcId="{EDA170D6-347E-4718-8F69-24F203FC8665}" destId="{6810D01A-D743-4165-ADDA-CFD4FBB313F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476F37A-DBCF-4052-ADBF-DA7611A169B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EB090F-72EB-481D-AD31-503E7DC56FFD}">
      <dgm:prSet phldrT="[Text]"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Tier 1</a:t>
          </a:r>
          <a:endParaRPr lang="en-US" dirty="0"/>
        </a:p>
      </dgm:t>
    </dgm:pt>
    <dgm:pt modelId="{7465AA25-1F8D-4D81-B515-ABFBDE72D7DD}" type="parTrans" cxnId="{C5B80B95-4663-48E6-9702-BB2E73CDC86A}">
      <dgm:prSet/>
      <dgm:spPr/>
      <dgm:t>
        <a:bodyPr/>
        <a:lstStyle/>
        <a:p>
          <a:endParaRPr lang="en-US"/>
        </a:p>
      </dgm:t>
    </dgm:pt>
    <dgm:pt modelId="{860C5012-1C7B-4991-9203-E247C4184377}" type="sibTrans" cxnId="{C5B80B95-4663-48E6-9702-BB2E73CDC86A}">
      <dgm:prSet/>
      <dgm:spPr/>
      <dgm:t>
        <a:bodyPr/>
        <a:lstStyle/>
        <a:p>
          <a:endParaRPr lang="en-US"/>
        </a:p>
      </dgm:t>
    </dgm:pt>
    <dgm:pt modelId="{3C5F6FCC-5CF6-49C6-AF06-363A5987B39D}">
      <dgm:prSet phldrT="[Text]"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Tier 2</a:t>
          </a:r>
          <a:r>
            <a:rPr lang="en-US" dirty="0">
              <a:latin typeface="Corbel"/>
              <a:ea typeface="Calibri"/>
              <a:cs typeface="Calibri"/>
            </a:rPr>
            <a:t>   </a:t>
          </a:r>
          <a:r>
            <a:rPr lang="en-US" dirty="0"/>
            <a:t> </a:t>
          </a:r>
        </a:p>
      </dgm:t>
    </dgm:pt>
    <dgm:pt modelId="{1F05C89B-9DBA-42EC-B9AF-6A4B90692E41}" type="parTrans" cxnId="{86ECF6AD-E622-481D-BADD-E5C30FBBF4F9}">
      <dgm:prSet/>
      <dgm:spPr/>
      <dgm:t>
        <a:bodyPr/>
        <a:lstStyle/>
        <a:p>
          <a:endParaRPr lang="en-US"/>
        </a:p>
      </dgm:t>
    </dgm:pt>
    <dgm:pt modelId="{FB8D104E-F671-4034-8010-B6BB562C8D52}" type="sibTrans" cxnId="{86ECF6AD-E622-481D-BADD-E5C30FBBF4F9}">
      <dgm:prSet/>
      <dgm:spPr/>
      <dgm:t>
        <a:bodyPr/>
        <a:lstStyle/>
        <a:p>
          <a:endParaRPr lang="en-US"/>
        </a:p>
      </dgm:t>
    </dgm:pt>
    <dgm:pt modelId="{8811A07D-978C-4BA2-A919-8A0C1FA60494}">
      <dgm:prSet phldrT="[Text]"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Tier 3</a:t>
          </a:r>
          <a:endParaRPr lang="en-US" dirty="0"/>
        </a:p>
      </dgm:t>
    </dgm:pt>
    <dgm:pt modelId="{C62123B3-4DC3-48CA-B59C-409FDFA874AC}" type="parTrans" cxnId="{ACD01664-A658-4D96-8FE0-6F978F456633}">
      <dgm:prSet/>
      <dgm:spPr/>
      <dgm:t>
        <a:bodyPr/>
        <a:lstStyle/>
        <a:p>
          <a:endParaRPr lang="en-US"/>
        </a:p>
      </dgm:t>
    </dgm:pt>
    <dgm:pt modelId="{67F9A9E9-8296-47A2-88A5-C207DA02C0A8}" type="sibTrans" cxnId="{ACD01664-A658-4D96-8FE0-6F978F456633}">
      <dgm:prSet/>
      <dgm:spPr/>
      <dgm:t>
        <a:bodyPr/>
        <a:lstStyle/>
        <a:p>
          <a:endParaRPr lang="en-US"/>
        </a:p>
      </dgm:t>
    </dgm:pt>
    <dgm:pt modelId="{508EFEFF-8E4F-4465-AB89-4F52D62533A2}">
      <dgm:prSet phldr="0"/>
      <dgm:spPr/>
      <dgm:t>
        <a:bodyPr/>
        <a:lstStyle/>
        <a:p>
          <a:pPr algn="l" rtl="0"/>
          <a:r>
            <a:rPr lang="en-US" dirty="0"/>
            <a:t> $500-999 per academic year.</a:t>
          </a:r>
        </a:p>
      </dgm:t>
    </dgm:pt>
    <dgm:pt modelId="{E3D8CC8F-8DDE-43EC-9C2A-2731DA225311}" type="parTrans" cxnId="{2896C68D-40DE-4C90-A9C3-595DF301C923}">
      <dgm:prSet/>
      <dgm:spPr/>
    </dgm:pt>
    <dgm:pt modelId="{A22A5D49-99BE-4F40-94E5-B3F90A6A8E96}" type="sibTrans" cxnId="{2896C68D-40DE-4C90-A9C3-595DF301C923}">
      <dgm:prSet/>
      <dgm:spPr/>
    </dgm:pt>
    <dgm:pt modelId="{30139109-81CF-4C4A-A304-AAA1D31E7901}">
      <dgm:prSet phldr="0"/>
      <dgm:spPr/>
      <dgm:t>
        <a:bodyPr/>
        <a:lstStyle/>
        <a:p>
          <a:pPr algn="l"/>
          <a:r>
            <a:rPr lang="en-US" dirty="0"/>
            <a:t> RSO must have maintained 25-50% attendance at General Assembly meetings.</a:t>
          </a:r>
        </a:p>
      </dgm:t>
    </dgm:pt>
    <dgm:pt modelId="{5C234FE4-2B9C-4E6C-B1DE-C70852B5D747}" type="parTrans" cxnId="{57CEB5C3-09FD-47FA-AB90-4779F52EB4FA}">
      <dgm:prSet/>
      <dgm:spPr/>
    </dgm:pt>
    <dgm:pt modelId="{C392EFA5-AB61-4928-BF0D-B57B0F41EEA8}" type="sibTrans" cxnId="{57CEB5C3-09FD-47FA-AB90-4779F52EB4FA}">
      <dgm:prSet/>
      <dgm:spPr/>
    </dgm:pt>
    <dgm:pt modelId="{5B6D3264-2668-4575-BD3F-A218A6EBDB08}">
      <dgm:prSet phldr="0"/>
      <dgm:spPr/>
      <dgm:t>
        <a:bodyPr/>
        <a:lstStyle/>
        <a:p>
          <a:pPr algn="l"/>
          <a:r>
            <a:rPr lang="en-US" dirty="0"/>
            <a:t> RSO Must Attend Two SGA Events</a:t>
          </a:r>
        </a:p>
      </dgm:t>
    </dgm:pt>
    <dgm:pt modelId="{843EDD7C-9E7C-4A3B-AC6C-5EAA73B4059E}" type="parTrans" cxnId="{243343FD-820C-4EA6-B8E5-87BA95B00514}">
      <dgm:prSet/>
      <dgm:spPr/>
    </dgm:pt>
    <dgm:pt modelId="{1CDB4834-74C5-4E85-967F-54639A73D6AD}" type="sibTrans" cxnId="{243343FD-820C-4EA6-B8E5-87BA95B00514}">
      <dgm:prSet/>
      <dgm:spPr/>
    </dgm:pt>
    <dgm:pt modelId="{B1572A2E-8F26-4435-8400-0C7EB32191A4}">
      <dgm:prSet phldr="0"/>
      <dgm:spPr/>
      <dgm:t>
        <a:bodyPr/>
        <a:lstStyle/>
        <a:p>
          <a:pPr algn="l"/>
          <a:r>
            <a:rPr lang="en-US" dirty="0"/>
            <a:t>$0-499 per academic year.</a:t>
          </a:r>
        </a:p>
      </dgm:t>
    </dgm:pt>
    <dgm:pt modelId="{56ACB552-D6DA-44B9-9F4A-41C71732234B}" type="parTrans" cxnId="{22526F8E-272C-480C-9AC4-0135FC7F5D6A}">
      <dgm:prSet/>
      <dgm:spPr/>
    </dgm:pt>
    <dgm:pt modelId="{A1455FA7-A7AD-43AF-9C94-650603BAB8DD}" type="sibTrans" cxnId="{22526F8E-272C-480C-9AC4-0135FC7F5D6A}">
      <dgm:prSet/>
      <dgm:spPr/>
    </dgm:pt>
    <dgm:pt modelId="{EC193496-C75D-45B8-9509-AEDF460B98A0}">
      <dgm:prSet phldr="0"/>
      <dgm:spPr/>
      <dgm:t>
        <a:bodyPr/>
        <a:lstStyle/>
        <a:p>
          <a:pPr algn="l"/>
          <a:r>
            <a:rPr lang="en-US" dirty="0"/>
            <a:t> RSO must have maintained at least 25% attendance at General Assembly meetings.</a:t>
          </a:r>
        </a:p>
      </dgm:t>
    </dgm:pt>
    <dgm:pt modelId="{3A98B0E7-ACDB-4AA1-8D16-2B7A9910A2D7}" type="parTrans" cxnId="{5162CE72-50B1-4AFA-BDE9-844868CB4CBA}">
      <dgm:prSet/>
      <dgm:spPr/>
    </dgm:pt>
    <dgm:pt modelId="{9B8616EF-1AFB-429F-AD85-CF4D8A07D21B}" type="sibTrans" cxnId="{5162CE72-50B1-4AFA-BDE9-844868CB4CBA}">
      <dgm:prSet/>
      <dgm:spPr/>
    </dgm:pt>
    <dgm:pt modelId="{BBA59789-B3CD-45D3-8BDA-0D444BBB5830}">
      <dgm:prSet phldr="0"/>
      <dgm:spPr/>
      <dgm:t>
        <a:bodyPr/>
        <a:lstStyle/>
        <a:p>
          <a:pPr algn="l"/>
          <a:r>
            <a:rPr lang="en-US" dirty="0">
              <a:latin typeface="Corbel" panose="020B0503020204020204"/>
            </a:rPr>
            <a:t>- $1,000-2,500</a:t>
          </a:r>
          <a:endParaRPr lang="en-US" dirty="0"/>
        </a:p>
      </dgm:t>
    </dgm:pt>
    <dgm:pt modelId="{5C23D4DA-CC37-4B9E-822B-22A7243C5430}" type="parTrans" cxnId="{77ECFAA2-D2F9-4572-B41F-ECD91A23AE42}">
      <dgm:prSet/>
      <dgm:spPr/>
    </dgm:pt>
    <dgm:pt modelId="{97645EE1-AC55-4470-ACBB-2E1E56F1F890}" type="sibTrans" cxnId="{77ECFAA2-D2F9-4572-B41F-ECD91A23AE42}">
      <dgm:prSet/>
      <dgm:spPr/>
    </dgm:pt>
    <dgm:pt modelId="{0CAAC5B3-549F-4575-B920-6A57C562BD6A}">
      <dgm:prSet phldr="0"/>
      <dgm:spPr/>
      <dgm:t>
        <a:bodyPr/>
        <a:lstStyle/>
        <a:p>
          <a:pPr algn="l"/>
          <a:r>
            <a:rPr lang="en-US" dirty="0">
              <a:latin typeface="Corbel" panose="020B0503020204020204"/>
            </a:rPr>
            <a:t> RSO must have maintained at least 50% attendance at General Assembly meetings.</a:t>
          </a:r>
          <a:endParaRPr lang="en-US" dirty="0"/>
        </a:p>
      </dgm:t>
    </dgm:pt>
    <dgm:pt modelId="{0934C9F6-3BB1-42B1-BEA5-A0E21FE03843}" type="parTrans" cxnId="{105FBB99-0B06-4947-84B2-4127F3595072}">
      <dgm:prSet/>
      <dgm:spPr/>
    </dgm:pt>
    <dgm:pt modelId="{AB57AB01-40FC-4622-9A1C-20707644968A}" type="sibTrans" cxnId="{105FBB99-0B06-4947-84B2-4127F3595072}">
      <dgm:prSet/>
      <dgm:spPr/>
    </dgm:pt>
    <dgm:pt modelId="{C5D7DFA9-B66D-472F-B1C8-F1818F2C765B}">
      <dgm:prSet phldr="0"/>
      <dgm:spPr/>
      <dgm:t>
        <a:bodyPr/>
        <a:lstStyle/>
        <a:p>
          <a:pPr algn="l"/>
          <a:r>
            <a:rPr lang="en-US" dirty="0">
              <a:latin typeface="Corbel" panose="020B0503020204020204"/>
            </a:rPr>
            <a:t>RSO must have completed at least one successful fundraiser, as verified by Student Activities office, prior to budget request.</a:t>
          </a:r>
          <a:endParaRPr lang="en-US" dirty="0"/>
        </a:p>
      </dgm:t>
    </dgm:pt>
    <dgm:pt modelId="{51F34A14-80B1-4786-B68F-1E2E7D8E766C}" type="parTrans" cxnId="{534C801D-A5E0-485F-A1DC-6A9DCE597421}">
      <dgm:prSet/>
      <dgm:spPr/>
    </dgm:pt>
    <dgm:pt modelId="{6406169E-C6C6-42AC-928C-80DCF9C9843E}" type="sibTrans" cxnId="{534C801D-A5E0-485F-A1DC-6A9DCE597421}">
      <dgm:prSet/>
      <dgm:spPr/>
    </dgm:pt>
    <dgm:pt modelId="{C7F0B45B-1A28-44CF-963A-0774E6A9798E}">
      <dgm:prSet phldr="0"/>
      <dgm:spPr/>
      <dgm:t>
        <a:bodyPr/>
        <a:lstStyle/>
        <a:p>
          <a:pPr algn="l"/>
          <a:r>
            <a:rPr lang="en-US" dirty="0">
              <a:latin typeface="Corbel" panose="020B0503020204020204"/>
            </a:rPr>
            <a:t> RSO must have completed at least one volunteer or community service project prior to budget request.</a:t>
          </a:r>
          <a:endParaRPr lang="en-US" dirty="0"/>
        </a:p>
      </dgm:t>
    </dgm:pt>
    <dgm:pt modelId="{2A11A86C-1093-4E49-BB82-D40D625BCF2D}" type="parTrans" cxnId="{6FC048F9-D32E-4EC7-A611-05060B3DB368}">
      <dgm:prSet/>
      <dgm:spPr/>
    </dgm:pt>
    <dgm:pt modelId="{34747168-69D5-49D1-BBBA-A1FB11FE9070}" type="sibTrans" cxnId="{6FC048F9-D32E-4EC7-A611-05060B3DB368}">
      <dgm:prSet/>
      <dgm:spPr/>
    </dgm:pt>
    <dgm:pt modelId="{A1B8DAEB-68EB-49E2-A32E-FA0064BDE629}" type="pres">
      <dgm:prSet presAssocID="{E476F37A-DBCF-4052-ADBF-DA7611A169B7}" presName="linearFlow" presStyleCnt="0">
        <dgm:presLayoutVars>
          <dgm:dir/>
          <dgm:animLvl val="lvl"/>
          <dgm:resizeHandles val="exact"/>
        </dgm:presLayoutVars>
      </dgm:prSet>
      <dgm:spPr/>
    </dgm:pt>
    <dgm:pt modelId="{35F50321-6BCA-4895-A8D1-11BE4A0B2566}" type="pres">
      <dgm:prSet presAssocID="{15EB090F-72EB-481D-AD31-503E7DC56FFD}" presName="composite" presStyleCnt="0"/>
      <dgm:spPr/>
    </dgm:pt>
    <dgm:pt modelId="{0D00C272-250D-4440-BFDB-9D951ED51CB0}" type="pres">
      <dgm:prSet presAssocID="{15EB090F-72EB-481D-AD31-503E7DC56FFD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B8CD2E1-78C6-482F-B054-C0FF71BC80FF}" type="pres">
      <dgm:prSet presAssocID="{15EB090F-72EB-481D-AD31-503E7DC56FFD}" presName="descendantText" presStyleLbl="alignAcc1" presStyleIdx="0" presStyleCnt="3">
        <dgm:presLayoutVars>
          <dgm:bulletEnabled val="1"/>
        </dgm:presLayoutVars>
      </dgm:prSet>
      <dgm:spPr/>
    </dgm:pt>
    <dgm:pt modelId="{7AACE138-F5B4-499B-A779-7697970BFA36}" type="pres">
      <dgm:prSet presAssocID="{860C5012-1C7B-4991-9203-E247C4184377}" presName="sp" presStyleCnt="0"/>
      <dgm:spPr/>
    </dgm:pt>
    <dgm:pt modelId="{7FF79C76-B0B2-44F2-9F1F-13CD611DF054}" type="pres">
      <dgm:prSet presAssocID="{3C5F6FCC-5CF6-49C6-AF06-363A5987B39D}" presName="composite" presStyleCnt="0"/>
      <dgm:spPr/>
    </dgm:pt>
    <dgm:pt modelId="{D987B6D5-BF64-4B04-9BC5-7BE9A35B3E11}" type="pres">
      <dgm:prSet presAssocID="{3C5F6FCC-5CF6-49C6-AF06-363A5987B39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B2E60D02-83CD-4EAD-8969-7B6A376724FC}" type="pres">
      <dgm:prSet presAssocID="{3C5F6FCC-5CF6-49C6-AF06-363A5987B39D}" presName="descendantText" presStyleLbl="alignAcc1" presStyleIdx="1" presStyleCnt="3">
        <dgm:presLayoutVars>
          <dgm:bulletEnabled val="1"/>
        </dgm:presLayoutVars>
      </dgm:prSet>
      <dgm:spPr/>
    </dgm:pt>
    <dgm:pt modelId="{79A507BA-7CD3-4567-89C9-AFB1556D8AE8}" type="pres">
      <dgm:prSet presAssocID="{FB8D104E-F671-4034-8010-B6BB562C8D52}" presName="sp" presStyleCnt="0"/>
      <dgm:spPr/>
    </dgm:pt>
    <dgm:pt modelId="{E63692D5-504C-464E-B409-8A342A80FDDE}" type="pres">
      <dgm:prSet presAssocID="{8811A07D-978C-4BA2-A919-8A0C1FA60494}" presName="composite" presStyleCnt="0"/>
      <dgm:spPr/>
    </dgm:pt>
    <dgm:pt modelId="{15EF1B23-2D0A-40E1-AFE9-99F55DD9CF7B}" type="pres">
      <dgm:prSet presAssocID="{8811A07D-978C-4BA2-A919-8A0C1FA60494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0C7AFEE8-A82E-4867-B29A-3C1E96CAD611}" type="pres">
      <dgm:prSet presAssocID="{8811A07D-978C-4BA2-A919-8A0C1FA60494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8A28414-D8AE-445F-9F89-B7FE781FEA97}" type="presOf" srcId="{E476F37A-DBCF-4052-ADBF-DA7611A169B7}" destId="{A1B8DAEB-68EB-49E2-A32E-FA0064BDE629}" srcOrd="0" destOrd="0" presId="urn:microsoft.com/office/officeart/2005/8/layout/chevron2"/>
    <dgm:cxn modelId="{08FC6619-E74C-4BC0-8111-4DC78B0DEDCB}" type="presOf" srcId="{5B6D3264-2668-4575-BD3F-A218A6EBDB08}" destId="{B2E60D02-83CD-4EAD-8969-7B6A376724FC}" srcOrd="0" destOrd="2" presId="urn:microsoft.com/office/officeart/2005/8/layout/chevron2"/>
    <dgm:cxn modelId="{534C801D-A5E0-485F-A1DC-6A9DCE597421}" srcId="{8811A07D-978C-4BA2-A919-8A0C1FA60494}" destId="{C5D7DFA9-B66D-472F-B1C8-F1818F2C765B}" srcOrd="2" destOrd="0" parTransId="{51F34A14-80B1-4786-B68F-1E2E7D8E766C}" sibTransId="{6406169E-C6C6-42AC-928C-80DCF9C9843E}"/>
    <dgm:cxn modelId="{2A6B0740-1793-4C22-9527-6DDB8ED4AECA}" type="presOf" srcId="{15EB090F-72EB-481D-AD31-503E7DC56FFD}" destId="{0D00C272-250D-4440-BFDB-9D951ED51CB0}" srcOrd="0" destOrd="0" presId="urn:microsoft.com/office/officeart/2005/8/layout/chevron2"/>
    <dgm:cxn modelId="{ACD01664-A658-4D96-8FE0-6F978F456633}" srcId="{E476F37A-DBCF-4052-ADBF-DA7611A169B7}" destId="{8811A07D-978C-4BA2-A919-8A0C1FA60494}" srcOrd="2" destOrd="0" parTransId="{C62123B3-4DC3-48CA-B59C-409FDFA874AC}" sibTransId="{67F9A9E9-8296-47A2-88A5-C207DA02C0A8}"/>
    <dgm:cxn modelId="{FAFE5945-D8B2-477D-8959-362ABC21B0BF}" type="presOf" srcId="{B1572A2E-8F26-4435-8400-0C7EB32191A4}" destId="{1B8CD2E1-78C6-482F-B054-C0FF71BC80FF}" srcOrd="0" destOrd="0" presId="urn:microsoft.com/office/officeart/2005/8/layout/chevron2"/>
    <dgm:cxn modelId="{E0DBE96A-595E-43C8-8EE0-6A02AA50FF26}" type="presOf" srcId="{BBA59789-B3CD-45D3-8BDA-0D444BBB5830}" destId="{0C7AFEE8-A82E-4867-B29A-3C1E96CAD611}" srcOrd="0" destOrd="0" presId="urn:microsoft.com/office/officeart/2005/8/layout/chevron2"/>
    <dgm:cxn modelId="{907A6D4C-6408-47E0-8720-94C01688F7B0}" type="presOf" srcId="{8811A07D-978C-4BA2-A919-8A0C1FA60494}" destId="{15EF1B23-2D0A-40E1-AFE9-99F55DD9CF7B}" srcOrd="0" destOrd="0" presId="urn:microsoft.com/office/officeart/2005/8/layout/chevron2"/>
    <dgm:cxn modelId="{5162CE72-50B1-4AFA-BDE9-844868CB4CBA}" srcId="{15EB090F-72EB-481D-AD31-503E7DC56FFD}" destId="{EC193496-C75D-45B8-9509-AEDF460B98A0}" srcOrd="1" destOrd="0" parTransId="{3A98B0E7-ACDB-4AA1-8D16-2B7A9910A2D7}" sibTransId="{9B8616EF-1AFB-429F-AD85-CF4D8A07D21B}"/>
    <dgm:cxn modelId="{2896C68D-40DE-4C90-A9C3-595DF301C923}" srcId="{3C5F6FCC-5CF6-49C6-AF06-363A5987B39D}" destId="{508EFEFF-8E4F-4465-AB89-4F52D62533A2}" srcOrd="0" destOrd="0" parTransId="{E3D8CC8F-8DDE-43EC-9C2A-2731DA225311}" sibTransId="{A22A5D49-99BE-4F40-94E5-B3F90A6A8E96}"/>
    <dgm:cxn modelId="{22526F8E-272C-480C-9AC4-0135FC7F5D6A}" srcId="{15EB090F-72EB-481D-AD31-503E7DC56FFD}" destId="{B1572A2E-8F26-4435-8400-0C7EB32191A4}" srcOrd="0" destOrd="0" parTransId="{56ACB552-D6DA-44B9-9F4A-41C71732234B}" sibTransId="{A1455FA7-A7AD-43AF-9C94-650603BAB8DD}"/>
    <dgm:cxn modelId="{C5B80B95-4663-48E6-9702-BB2E73CDC86A}" srcId="{E476F37A-DBCF-4052-ADBF-DA7611A169B7}" destId="{15EB090F-72EB-481D-AD31-503E7DC56FFD}" srcOrd="0" destOrd="0" parTransId="{7465AA25-1F8D-4D81-B515-ABFBDE72D7DD}" sibTransId="{860C5012-1C7B-4991-9203-E247C4184377}"/>
    <dgm:cxn modelId="{105FBB99-0B06-4947-84B2-4127F3595072}" srcId="{8811A07D-978C-4BA2-A919-8A0C1FA60494}" destId="{0CAAC5B3-549F-4575-B920-6A57C562BD6A}" srcOrd="1" destOrd="0" parTransId="{0934C9F6-3BB1-42B1-BEA5-A0E21FE03843}" sibTransId="{AB57AB01-40FC-4622-9A1C-20707644968A}"/>
    <dgm:cxn modelId="{BADFF79D-37C5-464D-A5B2-E7EAEA67B430}" type="presOf" srcId="{3C5F6FCC-5CF6-49C6-AF06-363A5987B39D}" destId="{D987B6D5-BF64-4B04-9BC5-7BE9A35B3E11}" srcOrd="0" destOrd="0" presId="urn:microsoft.com/office/officeart/2005/8/layout/chevron2"/>
    <dgm:cxn modelId="{77ECFAA2-D2F9-4572-B41F-ECD91A23AE42}" srcId="{8811A07D-978C-4BA2-A919-8A0C1FA60494}" destId="{BBA59789-B3CD-45D3-8BDA-0D444BBB5830}" srcOrd="0" destOrd="0" parTransId="{5C23D4DA-CC37-4B9E-822B-22A7243C5430}" sibTransId="{97645EE1-AC55-4470-ACBB-2E1E56F1F890}"/>
    <dgm:cxn modelId="{985A43A4-2606-4783-9C43-342D6171A343}" type="presOf" srcId="{C7F0B45B-1A28-44CF-963A-0774E6A9798E}" destId="{0C7AFEE8-A82E-4867-B29A-3C1E96CAD611}" srcOrd="0" destOrd="3" presId="urn:microsoft.com/office/officeart/2005/8/layout/chevron2"/>
    <dgm:cxn modelId="{2CC2E1A5-485E-4CC1-B002-61E247228E36}" type="presOf" srcId="{30139109-81CF-4C4A-A304-AAA1D31E7901}" destId="{B2E60D02-83CD-4EAD-8969-7B6A376724FC}" srcOrd="0" destOrd="1" presId="urn:microsoft.com/office/officeart/2005/8/layout/chevron2"/>
    <dgm:cxn modelId="{EF5CB7A7-7435-4DBD-BC36-16CF46ED9F82}" type="presOf" srcId="{508EFEFF-8E4F-4465-AB89-4F52D62533A2}" destId="{B2E60D02-83CD-4EAD-8969-7B6A376724FC}" srcOrd="0" destOrd="0" presId="urn:microsoft.com/office/officeart/2005/8/layout/chevron2"/>
    <dgm:cxn modelId="{86ECF6AD-E622-481D-BADD-E5C30FBBF4F9}" srcId="{E476F37A-DBCF-4052-ADBF-DA7611A169B7}" destId="{3C5F6FCC-5CF6-49C6-AF06-363A5987B39D}" srcOrd="1" destOrd="0" parTransId="{1F05C89B-9DBA-42EC-B9AF-6A4B90692E41}" sibTransId="{FB8D104E-F671-4034-8010-B6BB562C8D52}"/>
    <dgm:cxn modelId="{12FF5FB7-FB8F-4D66-858F-8AF12BE33DBF}" type="presOf" srcId="{C5D7DFA9-B66D-472F-B1C8-F1818F2C765B}" destId="{0C7AFEE8-A82E-4867-B29A-3C1E96CAD611}" srcOrd="0" destOrd="2" presId="urn:microsoft.com/office/officeart/2005/8/layout/chevron2"/>
    <dgm:cxn modelId="{D87FB0BA-F000-49DC-AD32-136252ECA186}" type="presOf" srcId="{0CAAC5B3-549F-4575-B920-6A57C562BD6A}" destId="{0C7AFEE8-A82E-4867-B29A-3C1E96CAD611}" srcOrd="0" destOrd="1" presId="urn:microsoft.com/office/officeart/2005/8/layout/chevron2"/>
    <dgm:cxn modelId="{5D07B1C1-A174-48D9-A058-568113FC6A8A}" type="presOf" srcId="{EC193496-C75D-45B8-9509-AEDF460B98A0}" destId="{1B8CD2E1-78C6-482F-B054-C0FF71BC80FF}" srcOrd="0" destOrd="1" presId="urn:microsoft.com/office/officeart/2005/8/layout/chevron2"/>
    <dgm:cxn modelId="{57CEB5C3-09FD-47FA-AB90-4779F52EB4FA}" srcId="{3C5F6FCC-5CF6-49C6-AF06-363A5987B39D}" destId="{30139109-81CF-4C4A-A304-AAA1D31E7901}" srcOrd="1" destOrd="0" parTransId="{5C234FE4-2B9C-4E6C-B1DE-C70852B5D747}" sibTransId="{C392EFA5-AB61-4928-BF0D-B57B0F41EEA8}"/>
    <dgm:cxn modelId="{6FC048F9-D32E-4EC7-A611-05060B3DB368}" srcId="{8811A07D-978C-4BA2-A919-8A0C1FA60494}" destId="{C7F0B45B-1A28-44CF-963A-0774E6A9798E}" srcOrd="3" destOrd="0" parTransId="{2A11A86C-1093-4E49-BB82-D40D625BCF2D}" sibTransId="{34747168-69D5-49D1-BBBA-A1FB11FE9070}"/>
    <dgm:cxn modelId="{243343FD-820C-4EA6-B8E5-87BA95B00514}" srcId="{3C5F6FCC-5CF6-49C6-AF06-363A5987B39D}" destId="{5B6D3264-2668-4575-BD3F-A218A6EBDB08}" srcOrd="2" destOrd="0" parTransId="{843EDD7C-9E7C-4A3B-AC6C-5EAA73B4059E}" sibTransId="{1CDB4834-74C5-4E85-967F-54639A73D6AD}"/>
    <dgm:cxn modelId="{6A061400-533C-4D59-A96C-ECDFF3086CA2}" type="presParOf" srcId="{A1B8DAEB-68EB-49E2-A32E-FA0064BDE629}" destId="{35F50321-6BCA-4895-A8D1-11BE4A0B2566}" srcOrd="0" destOrd="0" presId="urn:microsoft.com/office/officeart/2005/8/layout/chevron2"/>
    <dgm:cxn modelId="{288EC6D7-7150-4549-9D61-8409EE384F30}" type="presParOf" srcId="{35F50321-6BCA-4895-A8D1-11BE4A0B2566}" destId="{0D00C272-250D-4440-BFDB-9D951ED51CB0}" srcOrd="0" destOrd="0" presId="urn:microsoft.com/office/officeart/2005/8/layout/chevron2"/>
    <dgm:cxn modelId="{C05C25E0-5E64-4B22-B0F3-2CB336B447E7}" type="presParOf" srcId="{35F50321-6BCA-4895-A8D1-11BE4A0B2566}" destId="{1B8CD2E1-78C6-482F-B054-C0FF71BC80FF}" srcOrd="1" destOrd="0" presId="urn:microsoft.com/office/officeart/2005/8/layout/chevron2"/>
    <dgm:cxn modelId="{6C6D1FFD-84BB-4762-9559-0B91FCBF8DDB}" type="presParOf" srcId="{A1B8DAEB-68EB-49E2-A32E-FA0064BDE629}" destId="{7AACE138-F5B4-499B-A779-7697970BFA36}" srcOrd="1" destOrd="0" presId="urn:microsoft.com/office/officeart/2005/8/layout/chevron2"/>
    <dgm:cxn modelId="{9E89131F-CD2F-409A-8AAF-2EE755AC1582}" type="presParOf" srcId="{A1B8DAEB-68EB-49E2-A32E-FA0064BDE629}" destId="{7FF79C76-B0B2-44F2-9F1F-13CD611DF054}" srcOrd="2" destOrd="0" presId="urn:microsoft.com/office/officeart/2005/8/layout/chevron2"/>
    <dgm:cxn modelId="{C3DF301F-D21F-425C-A20C-652EFA119FBA}" type="presParOf" srcId="{7FF79C76-B0B2-44F2-9F1F-13CD611DF054}" destId="{D987B6D5-BF64-4B04-9BC5-7BE9A35B3E11}" srcOrd="0" destOrd="0" presId="urn:microsoft.com/office/officeart/2005/8/layout/chevron2"/>
    <dgm:cxn modelId="{44985C54-5139-42A2-B3B1-7B0177AC4E11}" type="presParOf" srcId="{7FF79C76-B0B2-44F2-9F1F-13CD611DF054}" destId="{B2E60D02-83CD-4EAD-8969-7B6A376724FC}" srcOrd="1" destOrd="0" presId="urn:microsoft.com/office/officeart/2005/8/layout/chevron2"/>
    <dgm:cxn modelId="{E7E073F8-8B85-4ED1-A9F3-0E4C8D60F1E2}" type="presParOf" srcId="{A1B8DAEB-68EB-49E2-A32E-FA0064BDE629}" destId="{79A507BA-7CD3-4567-89C9-AFB1556D8AE8}" srcOrd="3" destOrd="0" presId="urn:microsoft.com/office/officeart/2005/8/layout/chevron2"/>
    <dgm:cxn modelId="{15DB10FB-2CE4-4D66-BC1B-B6720589A24E}" type="presParOf" srcId="{A1B8DAEB-68EB-49E2-A32E-FA0064BDE629}" destId="{E63692D5-504C-464E-B409-8A342A80FDDE}" srcOrd="4" destOrd="0" presId="urn:microsoft.com/office/officeart/2005/8/layout/chevron2"/>
    <dgm:cxn modelId="{01D292DB-0413-4576-B938-926B18B28888}" type="presParOf" srcId="{E63692D5-504C-464E-B409-8A342A80FDDE}" destId="{15EF1B23-2D0A-40E1-AFE9-99F55DD9CF7B}" srcOrd="0" destOrd="0" presId="urn:microsoft.com/office/officeart/2005/8/layout/chevron2"/>
    <dgm:cxn modelId="{922691D5-8341-4C5F-AFBE-0D9F73F89C1D}" type="presParOf" srcId="{E63692D5-504C-464E-B409-8A342A80FDDE}" destId="{0C7AFEE8-A82E-4867-B29A-3C1E96CAD61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6D3D5-F19A-41DB-ACDA-F44B967ABD2A}">
      <dsp:nvSpPr>
        <dsp:cNvPr id="0" name=""/>
        <dsp:cNvSpPr/>
      </dsp:nvSpPr>
      <dsp:spPr>
        <a:xfrm>
          <a:off x="0" y="0"/>
          <a:ext cx="812125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EFBC93-7749-4D98-AFEB-0FD2204A9FB0}">
      <dsp:nvSpPr>
        <dsp:cNvPr id="0" name=""/>
        <dsp:cNvSpPr/>
      </dsp:nvSpPr>
      <dsp:spPr>
        <a:xfrm>
          <a:off x="0" y="0"/>
          <a:ext cx="8121253" cy="66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/>
            <a:t>Student Organization Requirements</a:t>
          </a:r>
          <a:endParaRPr lang="en-US" sz="3000" kern="1200"/>
        </a:p>
      </dsp:txBody>
      <dsp:txXfrm>
        <a:off x="0" y="0"/>
        <a:ext cx="8121253" cy="663475"/>
      </dsp:txXfrm>
    </dsp:sp>
    <dsp:sp modelId="{F1C2CE71-CD1D-4B36-9D89-8EAC68C7148A}">
      <dsp:nvSpPr>
        <dsp:cNvPr id="0" name=""/>
        <dsp:cNvSpPr/>
      </dsp:nvSpPr>
      <dsp:spPr>
        <a:xfrm>
          <a:off x="0" y="663475"/>
          <a:ext cx="812125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E888A-16F1-4B61-9C01-EFD5799F3552}">
      <dsp:nvSpPr>
        <dsp:cNvPr id="0" name=""/>
        <dsp:cNvSpPr/>
      </dsp:nvSpPr>
      <dsp:spPr>
        <a:xfrm>
          <a:off x="0" y="663475"/>
          <a:ext cx="8121253" cy="66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/>
            <a:t>Roles &amp; Responsibilities  </a:t>
          </a:r>
          <a:endParaRPr lang="en-US" sz="3000" kern="1200"/>
        </a:p>
      </dsp:txBody>
      <dsp:txXfrm>
        <a:off x="0" y="663475"/>
        <a:ext cx="8121253" cy="663475"/>
      </dsp:txXfrm>
    </dsp:sp>
    <dsp:sp modelId="{DF6D298A-9D9E-40B4-859E-5F2AB12A45AF}">
      <dsp:nvSpPr>
        <dsp:cNvPr id="0" name=""/>
        <dsp:cNvSpPr/>
      </dsp:nvSpPr>
      <dsp:spPr>
        <a:xfrm>
          <a:off x="0" y="1326951"/>
          <a:ext cx="812125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617866-50D2-4B09-8603-791AB74684C3}">
      <dsp:nvSpPr>
        <dsp:cNvPr id="0" name=""/>
        <dsp:cNvSpPr/>
      </dsp:nvSpPr>
      <dsp:spPr>
        <a:xfrm>
          <a:off x="0" y="1326951"/>
          <a:ext cx="8121253" cy="66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/>
            <a:t>Student Government Association</a:t>
          </a:r>
          <a:endParaRPr lang="en-US" sz="3000" kern="1200"/>
        </a:p>
      </dsp:txBody>
      <dsp:txXfrm>
        <a:off x="0" y="1326951"/>
        <a:ext cx="8121253" cy="663475"/>
      </dsp:txXfrm>
    </dsp:sp>
    <dsp:sp modelId="{AD5CB8BE-7AE1-4894-80EB-9F3E2A5B32C6}">
      <dsp:nvSpPr>
        <dsp:cNvPr id="0" name=""/>
        <dsp:cNvSpPr/>
      </dsp:nvSpPr>
      <dsp:spPr>
        <a:xfrm>
          <a:off x="0" y="1990427"/>
          <a:ext cx="812125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FA7C5-5CA0-4612-ADA0-82BABBB57468}">
      <dsp:nvSpPr>
        <dsp:cNvPr id="0" name=""/>
        <dsp:cNvSpPr/>
      </dsp:nvSpPr>
      <dsp:spPr>
        <a:xfrm>
          <a:off x="0" y="1990427"/>
          <a:ext cx="8121253" cy="663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t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baseline="0"/>
            <a:t>Marketing, Posting, and Social Media </a:t>
          </a:r>
          <a:endParaRPr lang="en-US" sz="3000" kern="1200"/>
        </a:p>
      </dsp:txBody>
      <dsp:txXfrm>
        <a:off x="0" y="1990427"/>
        <a:ext cx="8121253" cy="663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E5850B-A41F-42F3-A1E7-4935102B89CD}">
      <dsp:nvSpPr>
        <dsp:cNvPr id="0" name=""/>
        <dsp:cNvSpPr/>
      </dsp:nvSpPr>
      <dsp:spPr>
        <a:xfrm>
          <a:off x="1480899" y="250"/>
          <a:ext cx="5923597" cy="13823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34" tIns="351112" rIns="114934" bIns="35111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Organization may perform limited functions within the approval process</a:t>
          </a:r>
        </a:p>
      </dsp:txBody>
      <dsp:txXfrm>
        <a:off x="1480899" y="250"/>
        <a:ext cx="5923597" cy="1382330"/>
      </dsp:txXfrm>
    </dsp:sp>
    <dsp:sp modelId="{DF05AFD2-A33F-475E-8B87-8884BB0C7D54}">
      <dsp:nvSpPr>
        <dsp:cNvPr id="0" name=""/>
        <dsp:cNvSpPr/>
      </dsp:nvSpPr>
      <dsp:spPr>
        <a:xfrm>
          <a:off x="0" y="250"/>
          <a:ext cx="1480899" cy="138233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64" tIns="136544" rIns="78364" bIns="13654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Approval process is completed one time, during the initial creation of the organization</a:t>
          </a:r>
        </a:p>
      </dsp:txBody>
      <dsp:txXfrm>
        <a:off x="0" y="250"/>
        <a:ext cx="1480899" cy="1382330"/>
      </dsp:txXfrm>
    </dsp:sp>
    <dsp:sp modelId="{AF67CFA3-4DE7-4DE0-82DC-4650421E4160}">
      <dsp:nvSpPr>
        <dsp:cNvPr id="0" name=""/>
        <dsp:cNvSpPr/>
      </dsp:nvSpPr>
      <dsp:spPr>
        <a:xfrm>
          <a:off x="1480899" y="1465520"/>
          <a:ext cx="5923597" cy="13823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934" tIns="351112" rIns="114934" bIns="35111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Organizations must complete registration renewal process by September </a:t>
          </a:r>
          <a:r>
            <a:rPr lang="en-US" sz="1100" kern="1200" dirty="0">
              <a:latin typeface="Corbel" panose="020B0503020204020204"/>
            </a:rPr>
            <a:t>13</a:t>
          </a:r>
          <a:r>
            <a:rPr lang="en-US" sz="1100" kern="1200" dirty="0"/>
            <a:t>, </a:t>
          </a:r>
          <a:r>
            <a:rPr lang="en-US" sz="1100" kern="1200" dirty="0">
              <a:latin typeface="Corbel" panose="020B0503020204020204"/>
            </a:rPr>
            <a:t>2024</a:t>
          </a:r>
          <a:r>
            <a:rPr lang="en-US" sz="1100" kern="1200" dirty="0"/>
            <a:t>. Organizations who fail to complete registration renewal by deadline will have RSO privileges revoked until renewal process is completed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Registration/Renewal form may be submitted via Microsoft Forms</a:t>
          </a:r>
        </a:p>
      </dsp:txBody>
      <dsp:txXfrm>
        <a:off x="1480899" y="1465520"/>
        <a:ext cx="5923597" cy="1382330"/>
      </dsp:txXfrm>
    </dsp:sp>
    <dsp:sp modelId="{FD60B8F1-CCA3-4782-9209-9C8959237AD8}">
      <dsp:nvSpPr>
        <dsp:cNvPr id="0" name=""/>
        <dsp:cNvSpPr/>
      </dsp:nvSpPr>
      <dsp:spPr>
        <a:xfrm>
          <a:off x="0" y="1465520"/>
          <a:ext cx="1480899" cy="1382330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364" tIns="136544" rIns="78364" bIns="136544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Registration Renewal process must be completed at the start of </a:t>
          </a:r>
          <a:r>
            <a:rPr lang="en-US" sz="1400" u="sng" kern="1200" dirty="0"/>
            <a:t>each</a:t>
          </a:r>
          <a:r>
            <a:rPr lang="en-US" sz="1400" kern="1200" dirty="0"/>
            <a:t> academic year</a:t>
          </a:r>
        </a:p>
      </dsp:txBody>
      <dsp:txXfrm>
        <a:off x="0" y="1465520"/>
        <a:ext cx="1480899" cy="13823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63C09-0546-479C-AF6F-0B9341114EBA}">
      <dsp:nvSpPr>
        <dsp:cNvPr id="0" name=""/>
        <dsp:cNvSpPr/>
      </dsp:nvSpPr>
      <dsp:spPr>
        <a:xfrm>
          <a:off x="2495421" y="827397"/>
          <a:ext cx="5422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7415" y="45719"/>
              </a:lnTo>
            </a:path>
            <a:path>
              <a:moveTo>
                <a:pt x="324823" y="45719"/>
              </a:moveTo>
              <a:lnTo>
                <a:pt x="542239" y="45720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1</a:t>
          </a:r>
        </a:p>
      </dsp:txBody>
      <dsp:txXfrm>
        <a:off x="2712837" y="780478"/>
        <a:ext cx="107407" cy="185277"/>
      </dsp:txXfrm>
    </dsp:sp>
    <dsp:sp modelId="{8FE6E377-839E-42C8-8342-74698BC2EBEC}">
      <dsp:nvSpPr>
        <dsp:cNvPr id="0" name=""/>
        <dsp:cNvSpPr/>
      </dsp:nvSpPr>
      <dsp:spPr>
        <a:xfrm>
          <a:off x="6616" y="125935"/>
          <a:ext cx="2490605" cy="14943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42" tIns="128104" rIns="122042" bIns="12810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Secure at least one advisor - Primary Advisor must be a full-time/part-time OC Employee</a:t>
          </a:r>
        </a:p>
      </dsp:txBody>
      <dsp:txXfrm>
        <a:off x="6616" y="125935"/>
        <a:ext cx="2490605" cy="1494363"/>
      </dsp:txXfrm>
    </dsp:sp>
    <dsp:sp modelId="{739E6178-B870-4ABA-BC03-DFEA1EAA1D5D}">
      <dsp:nvSpPr>
        <dsp:cNvPr id="0" name=""/>
        <dsp:cNvSpPr/>
      </dsp:nvSpPr>
      <dsp:spPr>
        <a:xfrm>
          <a:off x="5558866" y="827397"/>
          <a:ext cx="5422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2493" y="45719"/>
              </a:lnTo>
            </a:path>
            <a:path>
              <a:moveTo>
                <a:pt x="329746" y="45719"/>
              </a:moveTo>
              <a:lnTo>
                <a:pt x="542239" y="45720"/>
              </a:lnTo>
            </a:path>
          </a:pathLst>
        </a:custGeom>
        <a:noFill/>
        <a:ln w="10000" cap="flat" cmpd="sng" algn="ctr">
          <a:solidFill>
            <a:schemeClr val="accent5">
              <a:hueOff val="589196"/>
              <a:satOff val="-2817"/>
              <a:lumOff val="308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2</a:t>
          </a:r>
        </a:p>
      </dsp:txBody>
      <dsp:txXfrm>
        <a:off x="5771359" y="780478"/>
        <a:ext cx="117253" cy="185277"/>
      </dsp:txXfrm>
    </dsp:sp>
    <dsp:sp modelId="{4A1E982A-075D-4449-A9FD-0DC203BF9A7E}">
      <dsp:nvSpPr>
        <dsp:cNvPr id="0" name=""/>
        <dsp:cNvSpPr/>
      </dsp:nvSpPr>
      <dsp:spPr>
        <a:xfrm>
          <a:off x="3070060" y="125935"/>
          <a:ext cx="2490605" cy="1494363"/>
        </a:xfrm>
        <a:prstGeom prst="rect">
          <a:avLst/>
        </a:prstGeom>
        <a:gradFill rotWithShape="0">
          <a:gsLst>
            <a:gs pos="0">
              <a:schemeClr val="accent5">
                <a:hueOff val="471357"/>
                <a:satOff val="-2254"/>
                <a:lumOff val="2471"/>
                <a:alphaOff val="0"/>
              </a:schemeClr>
            </a:gs>
            <a:gs pos="90000">
              <a:schemeClr val="accent5">
                <a:hueOff val="471357"/>
                <a:satOff val="-2254"/>
                <a:lumOff val="2471"/>
                <a:alphaOff val="0"/>
                <a:shade val="100000"/>
                <a:satMod val="105000"/>
              </a:schemeClr>
            </a:gs>
            <a:gs pos="100000">
              <a:schemeClr val="accent5">
                <a:hueOff val="471357"/>
                <a:satOff val="-2254"/>
                <a:lumOff val="2471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42" tIns="128104" rIns="122042" bIns="12810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Secure at least 2 interested students for the organization</a:t>
          </a:r>
        </a:p>
      </dsp:txBody>
      <dsp:txXfrm>
        <a:off x="3070060" y="125935"/>
        <a:ext cx="2490605" cy="1494363"/>
      </dsp:txXfrm>
    </dsp:sp>
    <dsp:sp modelId="{2C0BF7B0-3014-46BA-86F7-B34801A4EBE5}">
      <dsp:nvSpPr>
        <dsp:cNvPr id="0" name=""/>
        <dsp:cNvSpPr/>
      </dsp:nvSpPr>
      <dsp:spPr>
        <a:xfrm>
          <a:off x="1251918" y="1618498"/>
          <a:ext cx="6126889" cy="542239"/>
        </a:xfrm>
        <a:custGeom>
          <a:avLst/>
          <a:gdLst/>
          <a:ahLst/>
          <a:cxnLst/>
          <a:rect l="0" t="0" r="0" b="0"/>
          <a:pathLst>
            <a:path>
              <a:moveTo>
                <a:pt x="6126889" y="0"/>
              </a:moveTo>
              <a:lnTo>
                <a:pt x="6126889" y="288219"/>
              </a:lnTo>
              <a:lnTo>
                <a:pt x="0" y="288219"/>
              </a:lnTo>
              <a:lnTo>
                <a:pt x="0" y="542239"/>
              </a:lnTo>
            </a:path>
          </a:pathLst>
        </a:custGeom>
        <a:noFill/>
        <a:ln w="10000" cap="flat" cmpd="sng" algn="ctr">
          <a:solidFill>
            <a:schemeClr val="accent5">
              <a:hueOff val="1178392"/>
              <a:satOff val="-5635"/>
              <a:lumOff val="617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3</a:t>
          </a:r>
        </a:p>
      </dsp:txBody>
      <dsp:txXfrm>
        <a:off x="4161523" y="1796979"/>
        <a:ext cx="307680" cy="185277"/>
      </dsp:txXfrm>
    </dsp:sp>
    <dsp:sp modelId="{B28D6F09-9164-43AC-B1AC-08481E7E7013}">
      <dsp:nvSpPr>
        <dsp:cNvPr id="0" name=""/>
        <dsp:cNvSpPr/>
      </dsp:nvSpPr>
      <dsp:spPr>
        <a:xfrm>
          <a:off x="6133505" y="125935"/>
          <a:ext cx="2490605" cy="1494363"/>
        </a:xfrm>
        <a:prstGeom prst="rect">
          <a:avLst/>
        </a:prstGeom>
        <a:gradFill rotWithShape="0">
          <a:gsLst>
            <a:gs pos="0">
              <a:schemeClr val="accent5">
                <a:hueOff val="942713"/>
                <a:satOff val="-4508"/>
                <a:lumOff val="4941"/>
                <a:alphaOff val="0"/>
              </a:schemeClr>
            </a:gs>
            <a:gs pos="90000">
              <a:schemeClr val="accent5">
                <a:hueOff val="942713"/>
                <a:satOff val="-4508"/>
                <a:lumOff val="4941"/>
                <a:alphaOff val="0"/>
                <a:shade val="100000"/>
                <a:satMod val="105000"/>
              </a:schemeClr>
            </a:gs>
            <a:gs pos="100000">
              <a:schemeClr val="accent5">
                <a:hueOff val="942713"/>
                <a:satOff val="-4508"/>
                <a:lumOff val="4941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42" tIns="128104" rIns="122042" bIns="12810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Submit registration documents (new registration/ renewal form, member list, current governing documents)</a:t>
          </a:r>
        </a:p>
      </dsp:txBody>
      <dsp:txXfrm>
        <a:off x="6133505" y="125935"/>
        <a:ext cx="2490605" cy="1494363"/>
      </dsp:txXfrm>
    </dsp:sp>
    <dsp:sp modelId="{EC09B393-8037-417C-9702-7007BFDA09BE}">
      <dsp:nvSpPr>
        <dsp:cNvPr id="0" name=""/>
        <dsp:cNvSpPr/>
      </dsp:nvSpPr>
      <dsp:spPr>
        <a:xfrm>
          <a:off x="2495421" y="2894599"/>
          <a:ext cx="5422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2493" y="45719"/>
              </a:lnTo>
            </a:path>
            <a:path>
              <a:moveTo>
                <a:pt x="329746" y="45719"/>
              </a:moveTo>
              <a:lnTo>
                <a:pt x="542239" y="45720"/>
              </a:lnTo>
            </a:path>
          </a:pathLst>
        </a:custGeom>
        <a:noFill/>
        <a:ln w="10000" cap="flat" cmpd="sng" algn="ctr">
          <a:solidFill>
            <a:schemeClr val="accent5">
              <a:hueOff val="1767588"/>
              <a:satOff val="-8452"/>
              <a:lumOff val="926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4</a:t>
          </a:r>
        </a:p>
      </dsp:txBody>
      <dsp:txXfrm>
        <a:off x="2707914" y="2847680"/>
        <a:ext cx="117253" cy="185277"/>
      </dsp:txXfrm>
    </dsp:sp>
    <dsp:sp modelId="{C25C902E-2411-4266-AB3B-897992A16B85}">
      <dsp:nvSpPr>
        <dsp:cNvPr id="0" name=""/>
        <dsp:cNvSpPr/>
      </dsp:nvSpPr>
      <dsp:spPr>
        <a:xfrm>
          <a:off x="6616" y="2193138"/>
          <a:ext cx="2490605" cy="1494363"/>
        </a:xfrm>
        <a:prstGeom prst="rect">
          <a:avLst/>
        </a:prstGeom>
        <a:gradFill rotWithShape="0">
          <a:gsLst>
            <a:gs pos="0">
              <a:schemeClr val="accent5">
                <a:hueOff val="1414070"/>
                <a:satOff val="-6762"/>
                <a:lumOff val="7412"/>
                <a:alphaOff val="0"/>
              </a:schemeClr>
            </a:gs>
            <a:gs pos="90000">
              <a:schemeClr val="accent5">
                <a:hueOff val="1414070"/>
                <a:satOff val="-6762"/>
                <a:lumOff val="7412"/>
                <a:alphaOff val="0"/>
                <a:shade val="100000"/>
                <a:satMod val="105000"/>
              </a:schemeClr>
            </a:gs>
            <a:gs pos="100000">
              <a:schemeClr val="accent5">
                <a:hueOff val="1414070"/>
                <a:satOff val="-6762"/>
                <a:lumOff val="7412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42" tIns="128104" rIns="122042" bIns="12810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Advertise new organization and hold interest meeting</a:t>
          </a:r>
        </a:p>
      </dsp:txBody>
      <dsp:txXfrm>
        <a:off x="6616" y="2193138"/>
        <a:ext cx="2490605" cy="1494363"/>
      </dsp:txXfrm>
    </dsp:sp>
    <dsp:sp modelId="{5E0156B0-55E4-4FD4-B38C-47D5CFE1C941}">
      <dsp:nvSpPr>
        <dsp:cNvPr id="0" name=""/>
        <dsp:cNvSpPr/>
      </dsp:nvSpPr>
      <dsp:spPr>
        <a:xfrm>
          <a:off x="5558866" y="2894599"/>
          <a:ext cx="54223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17415" y="45719"/>
              </a:lnTo>
            </a:path>
            <a:path>
              <a:moveTo>
                <a:pt x="324823" y="45719"/>
              </a:moveTo>
              <a:lnTo>
                <a:pt x="542239" y="45720"/>
              </a:lnTo>
            </a:path>
          </a:pathLst>
        </a:custGeom>
        <a:noFill/>
        <a:ln w="10000" cap="flat" cmpd="sng" algn="ctr">
          <a:solidFill>
            <a:schemeClr val="accent5">
              <a:hueOff val="2356783"/>
              <a:satOff val="-11270"/>
              <a:lumOff val="1235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5</a:t>
          </a:r>
        </a:p>
      </dsp:txBody>
      <dsp:txXfrm>
        <a:off x="5776282" y="2847680"/>
        <a:ext cx="107407" cy="185277"/>
      </dsp:txXfrm>
    </dsp:sp>
    <dsp:sp modelId="{23D5BC2C-ADDA-42E4-BFD1-8CB4B75E34AD}">
      <dsp:nvSpPr>
        <dsp:cNvPr id="0" name=""/>
        <dsp:cNvSpPr/>
      </dsp:nvSpPr>
      <dsp:spPr>
        <a:xfrm>
          <a:off x="3070060" y="2193138"/>
          <a:ext cx="2490605" cy="1494363"/>
        </a:xfrm>
        <a:prstGeom prst="rect">
          <a:avLst/>
        </a:prstGeom>
        <a:gradFill rotWithShape="0">
          <a:gsLst>
            <a:gs pos="0">
              <a:schemeClr val="accent5">
                <a:hueOff val="1885427"/>
                <a:satOff val="-9016"/>
                <a:lumOff val="9882"/>
                <a:alphaOff val="0"/>
              </a:schemeClr>
            </a:gs>
            <a:gs pos="90000">
              <a:schemeClr val="accent5">
                <a:hueOff val="1885427"/>
                <a:satOff val="-9016"/>
                <a:lumOff val="9882"/>
                <a:alphaOff val="0"/>
                <a:shade val="100000"/>
                <a:satMod val="105000"/>
              </a:schemeClr>
            </a:gs>
            <a:gs pos="100000">
              <a:schemeClr val="accent5">
                <a:hueOff val="1885427"/>
                <a:satOff val="-9016"/>
                <a:lumOff val="9882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42" tIns="128104" rIns="122042" bIns="12810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Develop governing documents (constitution/bylaws)</a:t>
          </a:r>
        </a:p>
      </dsp:txBody>
      <dsp:txXfrm>
        <a:off x="3070060" y="2193138"/>
        <a:ext cx="2490605" cy="1494363"/>
      </dsp:txXfrm>
    </dsp:sp>
    <dsp:sp modelId="{D4F82F06-E6C3-48D2-9F46-71B435B199F8}">
      <dsp:nvSpPr>
        <dsp:cNvPr id="0" name=""/>
        <dsp:cNvSpPr/>
      </dsp:nvSpPr>
      <dsp:spPr>
        <a:xfrm>
          <a:off x="6133505" y="2193138"/>
          <a:ext cx="2490605" cy="1494363"/>
        </a:xfrm>
        <a:prstGeom prst="rect">
          <a:avLst/>
        </a:prstGeom>
        <a:gradFill rotWithShape="0">
          <a:gsLst>
            <a:gs pos="0">
              <a:schemeClr val="accent5">
                <a:hueOff val="2356783"/>
                <a:satOff val="-11270"/>
                <a:lumOff val="12353"/>
                <a:alphaOff val="0"/>
              </a:schemeClr>
            </a:gs>
            <a:gs pos="90000">
              <a:schemeClr val="accent5">
                <a:hueOff val="2356783"/>
                <a:satOff val="-11270"/>
                <a:lumOff val="12353"/>
                <a:alphaOff val="0"/>
                <a:shade val="100000"/>
                <a:satMod val="105000"/>
              </a:schemeClr>
            </a:gs>
            <a:gs pos="100000">
              <a:schemeClr val="accent5">
                <a:hueOff val="2356783"/>
                <a:satOff val="-11270"/>
                <a:lumOff val="12353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042" tIns="128104" rIns="122042" bIns="12810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Complete leader/risk management training</a:t>
          </a:r>
        </a:p>
      </dsp:txBody>
      <dsp:txXfrm>
        <a:off x="6133505" y="2193138"/>
        <a:ext cx="2490605" cy="14943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5D812-523A-4924-AE77-A7BBB4FC7201}">
      <dsp:nvSpPr>
        <dsp:cNvPr id="0" name=""/>
        <dsp:cNvSpPr/>
      </dsp:nvSpPr>
      <dsp:spPr>
        <a:xfrm>
          <a:off x="0" y="234331"/>
          <a:ext cx="4838958" cy="527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Guides/Governs all organization actions</a:t>
          </a:r>
        </a:p>
      </dsp:txBody>
      <dsp:txXfrm>
        <a:off x="25759" y="260090"/>
        <a:ext cx="4787440" cy="476152"/>
      </dsp:txXfrm>
    </dsp:sp>
    <dsp:sp modelId="{18ACE535-F0DE-47AB-AF73-401E1036BF0C}">
      <dsp:nvSpPr>
        <dsp:cNvPr id="0" name=""/>
        <dsp:cNvSpPr/>
      </dsp:nvSpPr>
      <dsp:spPr>
        <a:xfrm>
          <a:off x="0" y="825361"/>
          <a:ext cx="4838958" cy="527670"/>
        </a:xfrm>
        <a:prstGeom prst="roundRec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Must Contain:</a:t>
          </a:r>
        </a:p>
      </dsp:txBody>
      <dsp:txXfrm>
        <a:off x="25759" y="851120"/>
        <a:ext cx="4787440" cy="476152"/>
      </dsp:txXfrm>
    </dsp:sp>
    <dsp:sp modelId="{6810D01A-D743-4165-ADDA-CFD4FBB313FE}">
      <dsp:nvSpPr>
        <dsp:cNvPr id="0" name=""/>
        <dsp:cNvSpPr/>
      </dsp:nvSpPr>
      <dsp:spPr>
        <a:xfrm>
          <a:off x="0" y="1353031"/>
          <a:ext cx="4838958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637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Organization Name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Mission Statement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Membership Guidelines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Officer Positions/Responsibilities/Duties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Disciplinary/Removal Procedures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Elections Process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700" kern="1200"/>
            <a:t>Constitution Amendment Process</a:t>
          </a:r>
        </a:p>
      </dsp:txBody>
      <dsp:txXfrm>
        <a:off x="0" y="1353031"/>
        <a:ext cx="4838958" cy="2049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00C272-250D-4440-BFDB-9D951ED51CB0}">
      <dsp:nvSpPr>
        <dsp:cNvPr id="0" name=""/>
        <dsp:cNvSpPr/>
      </dsp:nvSpPr>
      <dsp:spPr>
        <a:xfrm rot="5400000">
          <a:off x="-250011" y="252724"/>
          <a:ext cx="1666741" cy="1166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Corbel" panose="020B0503020204020204"/>
            </a:rPr>
            <a:t>Tier 1</a:t>
          </a:r>
          <a:endParaRPr lang="en-US" sz="3000" kern="1200" dirty="0"/>
        </a:p>
      </dsp:txBody>
      <dsp:txXfrm rot="-5400000">
        <a:off x="1" y="586073"/>
        <a:ext cx="1166719" cy="500022"/>
      </dsp:txXfrm>
    </dsp:sp>
    <dsp:sp modelId="{1B8CD2E1-78C6-482F-B054-C0FF71BC80FF}">
      <dsp:nvSpPr>
        <dsp:cNvPr id="0" name=""/>
        <dsp:cNvSpPr/>
      </dsp:nvSpPr>
      <dsp:spPr>
        <a:xfrm rot="5400000">
          <a:off x="4025359" y="-2855926"/>
          <a:ext cx="1083382" cy="68006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$0-499 per academic year.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 RSO must have maintained at least 25% attendance at General Assembly meetings.</a:t>
          </a:r>
        </a:p>
      </dsp:txBody>
      <dsp:txXfrm rot="-5400000">
        <a:off x="1166720" y="55599"/>
        <a:ext cx="6747775" cy="977610"/>
      </dsp:txXfrm>
    </dsp:sp>
    <dsp:sp modelId="{D987B6D5-BF64-4B04-9BC5-7BE9A35B3E11}">
      <dsp:nvSpPr>
        <dsp:cNvPr id="0" name=""/>
        <dsp:cNvSpPr/>
      </dsp:nvSpPr>
      <dsp:spPr>
        <a:xfrm rot="5400000">
          <a:off x="-250011" y="1726171"/>
          <a:ext cx="1666741" cy="1166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Corbel" panose="020B0503020204020204"/>
            </a:rPr>
            <a:t>Tier 2</a:t>
          </a:r>
          <a:r>
            <a:rPr lang="en-US" sz="3000" kern="1200" dirty="0">
              <a:latin typeface="Corbel"/>
              <a:ea typeface="Calibri"/>
              <a:cs typeface="Calibri"/>
            </a:rPr>
            <a:t>   </a:t>
          </a:r>
          <a:r>
            <a:rPr lang="en-US" sz="3000" kern="1200" dirty="0"/>
            <a:t> </a:t>
          </a:r>
        </a:p>
      </dsp:txBody>
      <dsp:txXfrm rot="-5400000">
        <a:off x="1" y="2059520"/>
        <a:ext cx="1166719" cy="500022"/>
      </dsp:txXfrm>
    </dsp:sp>
    <dsp:sp modelId="{B2E60D02-83CD-4EAD-8969-7B6A376724FC}">
      <dsp:nvSpPr>
        <dsp:cNvPr id="0" name=""/>
        <dsp:cNvSpPr/>
      </dsp:nvSpPr>
      <dsp:spPr>
        <a:xfrm rot="5400000">
          <a:off x="4025359" y="-1382479"/>
          <a:ext cx="1083382" cy="68006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$500-999 per academic year.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RSO must have maintained 25-50% attendance at General Assembly meetings.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 RSO Must Attend Two SGA Events</a:t>
          </a:r>
        </a:p>
      </dsp:txBody>
      <dsp:txXfrm rot="-5400000">
        <a:off x="1166720" y="1529046"/>
        <a:ext cx="6747775" cy="977610"/>
      </dsp:txXfrm>
    </dsp:sp>
    <dsp:sp modelId="{15EF1B23-2D0A-40E1-AFE9-99F55DD9CF7B}">
      <dsp:nvSpPr>
        <dsp:cNvPr id="0" name=""/>
        <dsp:cNvSpPr/>
      </dsp:nvSpPr>
      <dsp:spPr>
        <a:xfrm rot="5400000">
          <a:off x="-250011" y="3199619"/>
          <a:ext cx="1666741" cy="1166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Corbel" panose="020B0503020204020204"/>
            </a:rPr>
            <a:t>Tier 3</a:t>
          </a:r>
          <a:endParaRPr lang="en-US" sz="3000" kern="1200" dirty="0"/>
        </a:p>
      </dsp:txBody>
      <dsp:txXfrm rot="-5400000">
        <a:off x="1" y="3532968"/>
        <a:ext cx="1166719" cy="500022"/>
      </dsp:txXfrm>
    </dsp:sp>
    <dsp:sp modelId="{0C7AFEE8-A82E-4867-B29A-3C1E96CAD611}">
      <dsp:nvSpPr>
        <dsp:cNvPr id="0" name=""/>
        <dsp:cNvSpPr/>
      </dsp:nvSpPr>
      <dsp:spPr>
        <a:xfrm rot="5400000">
          <a:off x="4025359" y="90968"/>
          <a:ext cx="1083382" cy="68006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orbel" panose="020B0503020204020204"/>
            </a:rPr>
            <a:t>- $1,000-2,500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orbel" panose="020B0503020204020204"/>
            </a:rPr>
            <a:t> RSO must have maintained at least 50% attendance at General Assembly meetings.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orbel" panose="020B0503020204020204"/>
            </a:rPr>
            <a:t>RSO must have completed at least one successful fundraiser, as verified by Student Activities office, prior to budget request.</a:t>
          </a:r>
          <a:endParaRPr 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Corbel" panose="020B0503020204020204"/>
            </a:rPr>
            <a:t> RSO must have completed at least one volunteer or community service project prior to budget request.</a:t>
          </a:r>
          <a:endParaRPr lang="en-US" sz="1200" kern="1200" dirty="0"/>
        </a:p>
      </dsp:txBody>
      <dsp:txXfrm rot="-5400000">
        <a:off x="1166720" y="3002493"/>
        <a:ext cx="6747775" cy="977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975b07e22c_2_3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975b07e22c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75b07e22c_2_18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975b07e22c_2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75b07e22c_2_18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975b07e22c_2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975b07e22c_2_19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975b07e22c_2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975b07e22c_2_20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975b07e22c_2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975b07e22c_2_21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g975b07e22c_2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975b07e22c_2_22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g975b07e22c_2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975b07e22c_2_23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g975b07e22c_2_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75b07e22c_2_238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g975b07e22c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975b07e22c_2_243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g975b07e22c_2_2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975b07e22c_2_248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g975b07e22c_2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975b07e22c_2_14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975b07e22c_2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975b07e22c_2_253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g975b07e22c_2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975b07e22c_2_258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975b07e22c_2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975b07e22c_2_263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975b07e22c_2_2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75b07e22c_2_268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g975b07e22c_2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975b07e22c_2_278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g975b07e22c_2_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975b07e22c_2_283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g975b07e22c_2_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75b07e22c_2_14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975b07e22c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975b07e22c_2_15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g975b07e22c_2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975b07e22c_2_15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g975b07e22c_2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75b07e22c_2_16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975b07e22c_2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975b07e22c_2_16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975b07e22c_2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975b07e22c_2_17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975b07e22c_2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975b07e22c_2_176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0325" tIns="90325" rIns="90325" bIns="903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g975b07e22c_2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128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3911">
                <a:solidFill>
                  <a:srgbClr val="FFFFFF"/>
                </a:solidFill>
              </a:defRPr>
            </a:lvl1pPr>
            <a:lvl2pPr marL="812810" indent="0" algn="ctr">
              <a:buNone/>
              <a:defRPr sz="3911"/>
            </a:lvl2pPr>
            <a:lvl3pPr marL="1625620" indent="0" algn="ctr">
              <a:buNone/>
              <a:defRPr sz="3911"/>
            </a:lvl3pPr>
            <a:lvl4pPr marL="2438430" indent="0" algn="ctr">
              <a:buNone/>
              <a:defRPr sz="3556"/>
            </a:lvl4pPr>
            <a:lvl5pPr marL="3251241" indent="0" algn="ctr">
              <a:buNone/>
              <a:defRPr sz="3556"/>
            </a:lvl5pPr>
            <a:lvl6pPr marL="4064051" indent="0" algn="ctr">
              <a:buNone/>
              <a:defRPr sz="3556"/>
            </a:lvl6pPr>
            <a:lvl7pPr marL="4876861" indent="0" algn="ctr">
              <a:buNone/>
              <a:defRPr sz="3556"/>
            </a:lvl7pPr>
            <a:lvl8pPr marL="5689671" indent="0" algn="ctr">
              <a:buNone/>
              <a:defRPr sz="3556"/>
            </a:lvl8pPr>
            <a:lvl9pPr marL="6502481" indent="0" algn="ctr">
              <a:buNone/>
              <a:defRPr sz="355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370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20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2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41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128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3911">
                <a:solidFill>
                  <a:schemeClr val="accent1"/>
                </a:solidFill>
              </a:defRPr>
            </a:lvl1pPr>
            <a:lvl2pPr marL="81281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48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546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3911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3911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0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3911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3911"/>
            </a:lvl1pPr>
            <a:lvl2pPr>
              <a:defRPr sz="3556"/>
            </a:lvl2pPr>
            <a:lvl3pPr>
              <a:defRPr sz="3200"/>
            </a:lvl3pPr>
            <a:lvl4pPr>
              <a:defRPr sz="2844"/>
            </a:lvl4pPr>
            <a:lvl5pPr>
              <a:defRPr sz="2844"/>
            </a:lvl5pPr>
            <a:lvl6pPr>
              <a:defRPr sz="2844"/>
            </a:lvl6pPr>
            <a:lvl7pPr>
              <a:defRPr sz="2844"/>
            </a:lvl7pPr>
            <a:lvl8pPr>
              <a:defRPr sz="2844"/>
            </a:lvl8pPr>
            <a:lvl9pPr>
              <a:defRPr sz="284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8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96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61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7111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778"/>
              </a:spcBef>
              <a:buNone/>
              <a:defRPr sz="3022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396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7111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4978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778"/>
              </a:spcBef>
              <a:buNone/>
              <a:defRPr sz="3022"/>
            </a:lvl1pPr>
            <a:lvl2pPr marL="812810" indent="0">
              <a:buNone/>
              <a:defRPr sz="2133"/>
            </a:lvl2pPr>
            <a:lvl3pPr marL="1625620" indent="0">
              <a:buNone/>
              <a:defRPr sz="1778"/>
            </a:lvl3pPr>
            <a:lvl4pPr marL="2438430" indent="0">
              <a:buNone/>
              <a:defRPr sz="1600"/>
            </a:lvl4pPr>
            <a:lvl5pPr marL="3251241" indent="0">
              <a:buNone/>
              <a:defRPr sz="1600"/>
            </a:lvl5pPr>
            <a:lvl6pPr marL="4064051" indent="0">
              <a:buNone/>
              <a:defRPr sz="1600"/>
            </a:lvl6pPr>
            <a:lvl7pPr marL="4876861" indent="0">
              <a:buNone/>
              <a:defRPr sz="1600"/>
            </a:lvl7pPr>
            <a:lvl8pPr marL="5689671" indent="0">
              <a:buNone/>
              <a:defRPr sz="1600"/>
            </a:lvl8pPr>
            <a:lvl9pPr marL="6502481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65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86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ogarcia@odessa.edu" TargetMode="External"/><Relationship Id="rId2" Type="http://schemas.openxmlformats.org/officeDocument/2006/relationships/hyperlink" Target="mailto:studentactivities@odessa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forms.clickup.com/45033695/f/1aya6z-290/7IO3A467XFO1Q25D57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activities@Odessa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mailto:studentactivities@Odessa.edu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eogarcia@odessa.edu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1.wdp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3" name="Rectangle 194">
            <a:extLst>
              <a:ext uri="{FF2B5EF4-FFF2-40B4-BE49-F238E27FC236}">
                <a16:creationId xmlns:a16="http://schemas.microsoft.com/office/drawing/2014/main" id="{4278EA84-AA47-4E64-9AEA-745F57EAD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Rectangle 196">
            <a:extLst>
              <a:ext uri="{FF2B5EF4-FFF2-40B4-BE49-F238E27FC236}">
                <a16:creationId xmlns:a16="http://schemas.microsoft.com/office/drawing/2014/main" id="{55A3D311-5198-4AE1-A195-642105676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185166"/>
            <a:ext cx="8793480" cy="4783454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Google Shape;187;p28"/>
          <p:cNvSpPr txBox="1">
            <a:spLocks noGrp="1"/>
          </p:cNvSpPr>
          <p:nvPr>
            <p:ph type="ctrTitle"/>
          </p:nvPr>
        </p:nvSpPr>
        <p:spPr>
          <a:xfrm>
            <a:off x="482600" y="469331"/>
            <a:ext cx="4783222" cy="3943822"/>
          </a:xfrm>
          <a:prstGeom prst="rect">
            <a:avLst/>
          </a:prstGeom>
          <a:noFill/>
          <a:ln w="12700" cmpd="sng">
            <a:noFill/>
          </a:ln>
        </p:spPr>
        <p:txBody>
          <a:bodyPr spcFirstLastPara="1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900"/>
              <a:buFont typeface="Century Gothic"/>
              <a:buNone/>
            </a:pPr>
            <a:r>
              <a:rPr lang="en-US" sz="4200">
                <a:solidFill>
                  <a:schemeClr val="tx2"/>
                </a:solidFill>
              </a:rPr>
              <a:t>STUDENT ORGANIZATION</a:t>
            </a:r>
            <a:br>
              <a:rPr lang="en-US" sz="4200">
                <a:solidFill>
                  <a:schemeClr val="tx2"/>
                </a:solidFill>
              </a:rPr>
            </a:br>
            <a:r>
              <a:rPr lang="en-US" sz="4200">
                <a:solidFill>
                  <a:schemeClr val="tx2"/>
                </a:solidFill>
              </a:rPr>
              <a:t>ADVISOR TRAINING</a:t>
            </a:r>
          </a:p>
        </p:txBody>
      </p:sp>
      <p:sp>
        <p:nvSpPr>
          <p:cNvPr id="188" name="Google Shape;188;p28"/>
          <p:cNvSpPr txBox="1">
            <a:spLocks noGrp="1"/>
          </p:cNvSpPr>
          <p:nvPr>
            <p:ph type="subTitle" idx="1"/>
          </p:nvPr>
        </p:nvSpPr>
        <p:spPr>
          <a:xfrm>
            <a:off x="6036162" y="469331"/>
            <a:ext cx="2543601" cy="3943822"/>
          </a:xfrm>
          <a:prstGeom prst="rect">
            <a:avLst/>
          </a:prstGeom>
        </p:spPr>
        <p:txBody>
          <a:bodyPr spcFirstLastPara="1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" sz="2100" b="1" dirty="0">
                <a:solidFill>
                  <a:schemeClr val="tx2"/>
                </a:solidFill>
              </a:rPr>
              <a:t>2024-2025</a:t>
            </a:r>
          </a:p>
        </p:txBody>
      </p:sp>
      <p:cxnSp>
        <p:nvCxnSpPr>
          <p:cNvPr id="266" name="Straight Connector 198">
            <a:extLst>
              <a:ext uri="{FF2B5EF4-FFF2-40B4-BE49-F238E27FC236}">
                <a16:creationId xmlns:a16="http://schemas.microsoft.com/office/drawing/2014/main" id="{FE054535-C006-4CBD-B555-2D26AE62C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0992" y="1371600"/>
            <a:ext cx="0" cy="24003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Google Shape;189;p28" descr="data:image/png;base64,iVBORw0KGgoAAAANSUhEUgAAAfQAAAKICAYAAACG3gitAAAbJ0lEQVR4Xu3VAQ0AAAjDMPBvGh0sxcF7ku84AgQIECBA4L3Avk8gAAECBAgQIDAG3RM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pUTAol7U39eAAAAAElFTkSuQmCC"/>
          <p:cNvSpPr/>
          <p:nvPr/>
        </p:nvSpPr>
        <p:spPr>
          <a:xfrm>
            <a:off x="116681" y="-108347"/>
            <a:ext cx="228600" cy="228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8" descr="data:image/png;base64,iVBORw0KGgoAAAANSUhEUgAAAfQAAAKICAYAAACG3gitAAAbJ0lEQVR4Xu3VAQ0AAAjDMPBvGh0sxcF7ku84AgQIECBA4L3Avk8gAAECBAgQIDAG3RM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LofIECAAAECAQGDHihRBAIECBAgYND9AAECBAgQCAgY9ECJIhAgQIAAAYPuBwgQIECAQEDAoAdKFIEAAQIECBh0P0CAAAECBAICBj1QoggECBAgQMCg+wECBAgQIBAQMOiBEkUgQIAAAQIG3Q8QIECAAIGAgEEPlCgCAQIECBAw6H6AAAECBAgEBAx6oEQRCBAgQICAQfcDBAgQIEAgIGDQAyWKQIAAAQIEDpUTAol7U39eAAAAAElFTkSuQmCC"/>
          <p:cNvSpPr/>
          <p:nvPr/>
        </p:nvSpPr>
        <p:spPr>
          <a:xfrm>
            <a:off x="1143000" y="1943100"/>
            <a:ext cx="1254919" cy="1254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18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Rectangle 250">
            <a:extLst>
              <a:ext uri="{FF2B5EF4-FFF2-40B4-BE49-F238E27FC236}">
                <a16:creationId xmlns:a16="http://schemas.microsoft.com/office/drawing/2014/main" id="{A62E6B9D-7061-462E-8947-2825B75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49" name="Rectangle 252">
            <a:extLst>
              <a:ext uri="{FF2B5EF4-FFF2-40B4-BE49-F238E27FC236}">
                <a16:creationId xmlns:a16="http://schemas.microsoft.com/office/drawing/2014/main" id="{EBCBE66D-4E28-4F31-90A0-960C40C59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Google Shape;244;p37"/>
          <p:cNvSpPr txBox="1">
            <a:spLocks noGrp="1"/>
          </p:cNvSpPr>
          <p:nvPr>
            <p:ph type="ctrTitle"/>
          </p:nvPr>
        </p:nvSpPr>
        <p:spPr>
          <a:xfrm>
            <a:off x="857247" y="399197"/>
            <a:ext cx="7419563" cy="2763671"/>
          </a:xfrm>
          <a:prstGeom prst="rect">
            <a:avLst/>
          </a:prstGeom>
          <a:noFill/>
          <a:ln w="12700" cmpd="sng">
            <a:noFill/>
          </a:ln>
        </p:spPr>
        <p:txBody>
          <a:bodyPr spcFirstLastPara="1" lIns="68575" tIns="34275" rIns="68575" bIns="342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US" sz="3300" b="1">
                <a:solidFill>
                  <a:schemeClr val="tx1"/>
                </a:solidFill>
              </a:rPr>
              <a:t>RSO MEMBER ROLES AND RESPONSIBILITIES </a:t>
            </a:r>
          </a:p>
        </p:txBody>
      </p:sp>
      <p:sp>
        <p:nvSpPr>
          <p:cNvPr id="246" name="Google Shape;246;p37"/>
          <p:cNvSpPr txBox="1">
            <a:spLocks noGrp="1"/>
          </p:cNvSpPr>
          <p:nvPr>
            <p:ph type="subTitle" idx="1"/>
          </p:nvPr>
        </p:nvSpPr>
        <p:spPr>
          <a:xfrm>
            <a:off x="857247" y="3162868"/>
            <a:ext cx="7419563" cy="1237004"/>
          </a:xfrm>
          <a:prstGeom prst="rect">
            <a:avLst/>
          </a:prstGeom>
        </p:spPr>
        <p:txBody>
          <a:bodyPr spcFirstLastPara="1" vert="horz" lIns="68575" tIns="34275" rIns="68575" bIns="34275" rtlCol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" sz="2100" b="1" dirty="0">
                <a:solidFill>
                  <a:schemeClr val="accent1"/>
                </a:solidFill>
              </a:rPr>
              <a:t>2024-2025</a:t>
            </a:r>
            <a:endParaRPr lang="en-US" sz="21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  <p:bldP spid="24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4" name="Rectangle 256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8" cy="51435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Rectangle 258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706" y="0"/>
            <a:ext cx="3116294" cy="51435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1" name="Google Shape;251;p38"/>
          <p:cNvSpPr txBox="1">
            <a:spLocks noGrp="1"/>
          </p:cNvSpPr>
          <p:nvPr>
            <p:ph type="title"/>
          </p:nvPr>
        </p:nvSpPr>
        <p:spPr>
          <a:xfrm>
            <a:off x="6358462" y="655092"/>
            <a:ext cx="2454782" cy="3916908"/>
          </a:xfrm>
          <a:prstGeom prst="rect">
            <a:avLst/>
          </a:prstGeom>
        </p:spPr>
        <p:txBody>
          <a:bodyPr spcFirstLastPara="1" lIns="68575" tIns="34275" rIns="68575" bIns="3427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sz="2100" b="1">
                <a:solidFill>
                  <a:srgbClr val="FFFFFF"/>
                </a:solidFill>
              </a:rPr>
              <a:t>RSO Member Roles and Responsibilities</a:t>
            </a:r>
          </a:p>
        </p:txBody>
      </p:sp>
      <p:sp>
        <p:nvSpPr>
          <p:cNvPr id="252" name="Google Shape;252;p38"/>
          <p:cNvSpPr txBox="1">
            <a:spLocks noGrp="1"/>
          </p:cNvSpPr>
          <p:nvPr>
            <p:ph idx="1"/>
          </p:nvPr>
        </p:nvSpPr>
        <p:spPr>
          <a:xfrm>
            <a:off x="882096" y="655092"/>
            <a:ext cx="4515593" cy="3916908"/>
          </a:xfrm>
          <a:prstGeom prst="rect">
            <a:avLst/>
          </a:prstGeom>
        </p:spPr>
        <p:txBody>
          <a:bodyPr spcFirstLastPara="1" vert="horz" lIns="68575" tIns="34275" rIns="68575" bIns="34275" rtlCol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tx1"/>
                </a:solidFill>
              </a:rPr>
              <a:t>Advisor</a:t>
            </a:r>
            <a:endParaRPr lang="en-US" sz="1400" dirty="0">
              <a:solidFill>
                <a:schemeClr val="tx1"/>
              </a:solidFill>
            </a:endParaRPr>
          </a:p>
          <a:p>
            <a:pPr marL="342900" lvl="1" indent="-889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All organizations must have </a:t>
            </a:r>
            <a:r>
              <a:rPr lang="en-US" sz="1400" u="sng" dirty="0">
                <a:solidFill>
                  <a:schemeClr val="tx1"/>
                </a:solidFill>
              </a:rPr>
              <a:t>at least one</a:t>
            </a:r>
            <a:r>
              <a:rPr lang="en-US" sz="1400" dirty="0">
                <a:solidFill>
                  <a:schemeClr val="tx1"/>
                </a:solidFill>
              </a:rPr>
              <a:t> advisor</a:t>
            </a:r>
          </a:p>
          <a:p>
            <a:pPr marL="342900" lvl="1" indent="-889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Advisor must be a full-time/part time OC faculty or staff member</a:t>
            </a:r>
          </a:p>
          <a:p>
            <a:pPr marL="342900" lvl="1" indent="-889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ECISD employees may also serve as advisors</a:t>
            </a:r>
          </a:p>
          <a:p>
            <a:pPr marL="342900" lvl="1" indent="-889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Serve as liaison between RSO and college offices</a:t>
            </a:r>
          </a:p>
          <a:p>
            <a:pPr marL="342900" lvl="1" indent="-889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Assist with reservations/arrangements for activities</a:t>
            </a:r>
          </a:p>
          <a:p>
            <a:pPr marL="342900" lvl="1" indent="-889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Provide long-term direction/continuity</a:t>
            </a:r>
          </a:p>
          <a:p>
            <a:pPr marL="342900" lvl="1" indent="-88900">
              <a:spcBef>
                <a:spcPts val="400"/>
              </a:spcBef>
              <a:spcAft>
                <a:spcPts val="0"/>
              </a:spcAft>
              <a:buSzPts val="1200"/>
            </a:pPr>
            <a:r>
              <a:rPr lang="en-US" sz="1400" dirty="0">
                <a:solidFill>
                  <a:schemeClr val="tx1"/>
                </a:solidFill>
              </a:rPr>
              <a:t>MUST Attend all official organization meetings and activities</a:t>
            </a:r>
          </a:p>
          <a:p>
            <a:pPr marL="342900" lvl="1" indent="-889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Hold signature authority over organization funds and approve forms before submitting to Student Activities</a:t>
            </a:r>
          </a:p>
          <a:p>
            <a:pPr marL="342900" lvl="1" indent="-1270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Ensure compliance with OC policies and procedures</a:t>
            </a:r>
          </a:p>
          <a:p>
            <a:pPr marL="342900" lvl="1" indent="-1270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Explain OC policies to organization as appropriate</a:t>
            </a:r>
          </a:p>
          <a:p>
            <a:pPr marL="342900" lvl="1" indent="-1270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Promote relevant college and community opportunities to student organization members</a:t>
            </a:r>
          </a:p>
          <a:p>
            <a:pPr marL="342900" lvl="1" indent="-1270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Maintain contact with Student Activities Office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hade val="95000"/>
            <a:satMod val="140000"/>
          </a:schemeClr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Rectangle 262">
            <a:extLst>
              <a:ext uri="{FF2B5EF4-FFF2-40B4-BE49-F238E27FC236}">
                <a16:creationId xmlns:a16="http://schemas.microsoft.com/office/drawing/2014/main" id="{F33FDBB0-BD31-4C4B-B31A-125E36AA5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3998" cy="514349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Google Shape;257;p39"/>
          <p:cNvSpPr txBox="1">
            <a:spLocks noGrp="1"/>
          </p:cNvSpPr>
          <p:nvPr>
            <p:ph type="title"/>
          </p:nvPr>
        </p:nvSpPr>
        <p:spPr>
          <a:xfrm>
            <a:off x="857250" y="363772"/>
            <a:ext cx="7406640" cy="1204125"/>
          </a:xfrm>
          <a:prstGeom prst="rect">
            <a:avLst/>
          </a:prstGeom>
        </p:spPr>
        <p:txBody>
          <a:bodyPr spcFirstLastPara="1" lIns="68575" tIns="34275" rIns="68575" bIns="3427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b="1"/>
              <a:t>Roles and Responsibilities</a:t>
            </a:r>
          </a:p>
        </p:txBody>
      </p:sp>
      <p:sp useBgFill="1">
        <p:nvSpPr>
          <p:cNvPr id="261" name="Rectangle 264">
            <a:extLst>
              <a:ext uri="{FF2B5EF4-FFF2-40B4-BE49-F238E27FC236}">
                <a16:creationId xmlns:a16="http://schemas.microsoft.com/office/drawing/2014/main" id="{A4B381B0-BCD6-4989-9444-BCDAC3E1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97380"/>
            <a:ext cx="9144000" cy="32461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Google Shape;258;p39"/>
          <p:cNvSpPr txBox="1">
            <a:spLocks noGrp="1"/>
          </p:cNvSpPr>
          <p:nvPr>
            <p:ph idx="1"/>
          </p:nvPr>
        </p:nvSpPr>
        <p:spPr>
          <a:xfrm>
            <a:off x="857250" y="1906286"/>
            <a:ext cx="7404653" cy="2939556"/>
          </a:xfrm>
          <a:prstGeom prst="rect">
            <a:avLst/>
          </a:prstGeom>
        </p:spPr>
        <p:txBody>
          <a:bodyPr spcFirstLastPara="1" vert="horz" lIns="68575" tIns="34275" rIns="68575" bIns="34275" rtlCol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Organization Officers</a:t>
            </a:r>
            <a:endParaRPr lang="en-US" sz="1600" dirty="0">
              <a:solidFill>
                <a:schemeClr val="tx1"/>
              </a:solidFill>
            </a:endParaRPr>
          </a:p>
          <a:p>
            <a:pPr marL="342900" lvl="1" indent="-76200">
              <a:spcBef>
                <a:spcPts val="400"/>
              </a:spcBef>
              <a:buSzPts val="1200"/>
            </a:pPr>
            <a:r>
              <a:rPr lang="en-US" sz="1600" dirty="0">
                <a:solidFill>
                  <a:schemeClr val="tx1"/>
                </a:solidFill>
              </a:rPr>
              <a:t> Officers must be members of the organization in good standing, and obtain office through a fair and regular election process (Except in extenuating circumstances) </a:t>
            </a:r>
            <a:endParaRPr lang="en-US" sz="1600">
              <a:solidFill>
                <a:schemeClr val="tx1"/>
              </a:solidFill>
              <a:ea typeface="Calibri"/>
              <a:cs typeface="Calibri"/>
            </a:endParaRPr>
          </a:p>
          <a:p>
            <a:pPr marL="342900" lvl="1" indent="-76200">
              <a:spcBef>
                <a:spcPts val="400"/>
              </a:spcBef>
              <a:spcAft>
                <a:spcPts val="0"/>
              </a:spcAft>
              <a:buSzPts val="1200"/>
            </a:pPr>
            <a:r>
              <a:rPr lang="en-US" sz="1600" dirty="0">
                <a:solidFill>
                  <a:schemeClr val="tx1"/>
                </a:solidFill>
              </a:rPr>
              <a:t> Preside over organization meetings</a:t>
            </a:r>
          </a:p>
          <a:p>
            <a:pPr marL="342900" lvl="1" indent="-76200">
              <a:spcBef>
                <a:spcPts val="400"/>
              </a:spcBef>
              <a:spcAft>
                <a:spcPts val="0"/>
              </a:spcAft>
              <a:buSzPts val="1200"/>
            </a:pPr>
            <a:r>
              <a:rPr lang="en-US" sz="1600" dirty="0">
                <a:solidFill>
                  <a:schemeClr val="tx1"/>
                </a:solidFill>
              </a:rPr>
              <a:t> Oversee all group events and activity</a:t>
            </a:r>
          </a:p>
          <a:p>
            <a:pPr marL="342900" lvl="1" indent="-76200">
              <a:spcBef>
                <a:spcPts val="400"/>
              </a:spcBef>
              <a:spcAft>
                <a:spcPts val="0"/>
              </a:spcAft>
              <a:buSzPts val="1200"/>
            </a:pPr>
            <a:r>
              <a:rPr lang="en-US" sz="1600" dirty="0">
                <a:solidFill>
                  <a:schemeClr val="tx1"/>
                </a:solidFill>
              </a:rPr>
              <a:t> Represent organization in campus life</a:t>
            </a:r>
          </a:p>
          <a:p>
            <a:pPr marL="342900" lvl="1" indent="-76200">
              <a:spcBef>
                <a:spcPts val="400"/>
              </a:spcBef>
              <a:spcAft>
                <a:spcPts val="0"/>
              </a:spcAft>
              <a:buSzPts val="1200"/>
            </a:pPr>
            <a:r>
              <a:rPr lang="en-US" sz="1600" dirty="0">
                <a:solidFill>
                  <a:schemeClr val="tx1"/>
                </a:solidFill>
              </a:rPr>
              <a:t> Develop, maintain, and uphold governing documents</a:t>
            </a:r>
          </a:p>
          <a:p>
            <a:pPr marL="342900" lvl="1" indent="-762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Ensure compliance with OC and Student Life policies and procedures</a:t>
            </a:r>
          </a:p>
          <a:p>
            <a:pPr marL="342900" lvl="1" indent="-76200">
              <a:spcBef>
                <a:spcPts val="400"/>
              </a:spcBef>
              <a:spcAft>
                <a:spcPts val="0"/>
              </a:spcAft>
              <a:buSzPts val="1200"/>
            </a:pPr>
            <a:r>
              <a:rPr lang="en-US" sz="1600" dirty="0">
                <a:solidFill>
                  <a:schemeClr val="tx1"/>
                </a:solidFill>
              </a:rPr>
              <a:t> Maintain contact with advisor</a:t>
            </a:r>
          </a:p>
          <a:p>
            <a:pPr marL="342900" lvl="1" indent="-76200">
              <a:spcBef>
                <a:spcPts val="400"/>
              </a:spcBef>
              <a:spcAft>
                <a:spcPts val="0"/>
              </a:spcAft>
              <a:buSzPts val="1200"/>
            </a:pPr>
            <a:r>
              <a:rPr lang="en-US" sz="1600" dirty="0">
                <a:solidFill>
                  <a:schemeClr val="tx1"/>
                </a:solidFill>
              </a:rPr>
              <a:t> Maintain organization records</a:t>
            </a:r>
          </a:p>
          <a:p>
            <a:pPr marL="342900" lvl="1" indent="-76200">
              <a:spcBef>
                <a:spcPts val="400"/>
              </a:spcBef>
              <a:spcAft>
                <a:spcPts val="0"/>
              </a:spcAft>
              <a:buSzPts val="1200"/>
            </a:pPr>
            <a:r>
              <a:rPr lang="en-US" sz="1600" dirty="0">
                <a:solidFill>
                  <a:schemeClr val="tx1"/>
                </a:solidFill>
              </a:rPr>
              <a:t> Officers are responsible for the overall leadership and activity level of the organization</a:t>
            </a:r>
          </a:p>
          <a:p>
            <a:pPr marL="342900" lvl="1" indent="-762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endParaRPr lang="en-US" sz="1000">
              <a:solidFill>
                <a:schemeClr val="tx1"/>
              </a:solidFill>
            </a:endParaRPr>
          </a:p>
          <a:p>
            <a:pPr marL="342900" lvl="0" indent="0" rtl="0">
              <a:spcBef>
                <a:spcPts val="400"/>
              </a:spcBef>
              <a:spcAft>
                <a:spcPts val="0"/>
              </a:spcAft>
              <a:buNone/>
            </a:pPr>
            <a:endParaRPr lang="en-US" sz="1000">
              <a:solidFill>
                <a:schemeClr val="tx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8" name="Rectangle 268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Rectangle 270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51435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63" name="Google Shape;263;p40"/>
          <p:cNvSpPr txBox="1">
            <a:spLocks noGrp="1"/>
          </p:cNvSpPr>
          <p:nvPr>
            <p:ph type="title"/>
          </p:nvPr>
        </p:nvSpPr>
        <p:spPr>
          <a:xfrm>
            <a:off x="330756" y="655092"/>
            <a:ext cx="2454782" cy="3916908"/>
          </a:xfrm>
          <a:prstGeom prst="rect">
            <a:avLst/>
          </a:prstGeom>
        </p:spPr>
        <p:txBody>
          <a:bodyPr spcFirstLastPara="1" lIns="68575" tIns="34275" rIns="68575" bIns="3427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sz="2100" b="1">
                <a:solidFill>
                  <a:srgbClr val="FFFFFF"/>
                </a:solidFill>
              </a:rPr>
              <a:t>Roles and Responsibilities</a:t>
            </a:r>
            <a:endParaRPr lang="en-US" sz="2100" b="1">
              <a:solidFill>
                <a:srgbClr val="FFFFFF"/>
              </a:solidFill>
              <a:ea typeface="Calibri Light"/>
              <a:cs typeface="Calibri Light"/>
            </a:endParaRPr>
          </a:p>
        </p:txBody>
      </p:sp>
      <p:sp>
        <p:nvSpPr>
          <p:cNvPr id="264" name="Google Shape;264;p40"/>
          <p:cNvSpPr txBox="1">
            <a:spLocks noGrp="1"/>
          </p:cNvSpPr>
          <p:nvPr>
            <p:ph idx="1"/>
          </p:nvPr>
        </p:nvSpPr>
        <p:spPr>
          <a:xfrm>
            <a:off x="3212409" y="218948"/>
            <a:ext cx="5921782" cy="4706479"/>
          </a:xfrm>
          <a:prstGeom prst="rect">
            <a:avLst/>
          </a:prstGeom>
        </p:spPr>
        <p:txBody>
          <a:bodyPr spcFirstLastPara="1" vert="horz" lIns="68575" tIns="34275" rIns="68575" bIns="34275" rtlCol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</a:rPr>
              <a:t>Organization Membership</a:t>
            </a:r>
            <a:endParaRPr lang="en-US" sz="1800" dirty="0">
              <a:solidFill>
                <a:schemeClr val="tx1"/>
              </a:solidFill>
            </a:endParaRPr>
          </a:p>
          <a:p>
            <a:pPr marL="342900" lvl="1" indent="-127000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Members and Membership must be open to </a:t>
            </a:r>
            <a:r>
              <a:rPr lang="en-US" sz="1800" b="1" u="sng" dirty="0">
                <a:solidFill>
                  <a:schemeClr val="tx1"/>
                </a:solidFill>
              </a:rPr>
              <a:t>all</a:t>
            </a:r>
            <a:r>
              <a:rPr lang="en-US" sz="1800" dirty="0">
                <a:solidFill>
                  <a:schemeClr val="tx1"/>
                </a:solidFill>
              </a:rPr>
              <a:t> students, unless provided for in governing documents (i.e. GPA requirement for honor societies)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Decide and plan organization activities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Promote organization presence and recruit members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Complete necessary registration, event, fundraiser, and other forms and paperwork as necessary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Maintain contact with advisor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Maintain representation in the Student Government Association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Enhance the student experience at Odessa College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Stay active within the RSO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Assist with RSO activities and attend meetings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Bring feedback and ideas to help the RSO evolve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Pursue officer positions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1"/>
          <p:cNvSpPr txBox="1">
            <a:spLocks noGrp="1"/>
          </p:cNvSpPr>
          <p:nvPr>
            <p:ph type="title"/>
          </p:nvPr>
        </p:nvSpPr>
        <p:spPr>
          <a:xfrm>
            <a:off x="548640" y="877823"/>
            <a:ext cx="3287835" cy="3854192"/>
          </a:xfrm>
          <a:prstGeom prst="rect">
            <a:avLst/>
          </a:prstGeom>
        </p:spPr>
        <p:txBody>
          <a:bodyPr spcFirstLastPara="1" lIns="68575" tIns="34275" rIns="68575" bIns="34275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sz="4100" b="1">
                <a:solidFill>
                  <a:schemeClr val="tx2"/>
                </a:solidFill>
              </a:rPr>
              <a:t>Office Positions and Their Roles</a:t>
            </a:r>
          </a:p>
        </p:txBody>
      </p:sp>
      <p:sp>
        <p:nvSpPr>
          <p:cNvPr id="270" name="Google Shape;270;p41"/>
          <p:cNvSpPr txBox="1">
            <a:spLocks noGrp="1"/>
          </p:cNvSpPr>
          <p:nvPr>
            <p:ph idx="1"/>
          </p:nvPr>
        </p:nvSpPr>
        <p:spPr>
          <a:xfrm>
            <a:off x="4118862" y="806387"/>
            <a:ext cx="4549359" cy="3925627"/>
          </a:xfrm>
          <a:prstGeom prst="rect">
            <a:avLst/>
          </a:prstGeom>
        </p:spPr>
        <p:txBody>
          <a:bodyPr spcFirstLastPara="1" vert="horz" lIns="68575" tIns="34275" rIns="68575" bIns="34275" rtlCol="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2"/>
                </a:solidFill>
              </a:rPr>
              <a:t>President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Primary representative of your organization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Organize Executive Board/Officer activity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Responsible for overall actions and quality of RSO</a:t>
            </a: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2"/>
                </a:solidFill>
              </a:rPr>
              <a:t>Vice President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Assist the President as necessary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Typically in charge of overseeing any RSO committees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2"/>
                </a:solidFill>
              </a:rPr>
              <a:t>Secretary</a:t>
            </a:r>
          </a:p>
          <a:p>
            <a:pPr marL="546100" lvl="2" indent="-1270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Take meeting notes/minutes</a:t>
            </a:r>
          </a:p>
          <a:p>
            <a:pPr marL="546100" lvl="2" indent="-1270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Maintain records of RSO activity for reference and historical purposes</a:t>
            </a:r>
          </a:p>
          <a:p>
            <a:pPr marL="0" indent="0">
              <a:spcBef>
                <a:spcPts val="700"/>
              </a:spcBef>
              <a:buNone/>
            </a:pPr>
            <a:r>
              <a:rPr lang="en-US" sz="1600" b="1" dirty="0">
                <a:solidFill>
                  <a:schemeClr val="tx2"/>
                </a:solidFill>
              </a:rPr>
              <a:t>Vice President of Business Affairs</a:t>
            </a:r>
          </a:p>
          <a:p>
            <a:pPr marL="546100" lvl="2" indent="-1270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Maintain RSO financial records</a:t>
            </a:r>
          </a:p>
          <a:p>
            <a:pPr marL="546100" lvl="2" indent="-1270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>
                <a:solidFill>
                  <a:schemeClr val="tx2"/>
                </a:solidFill>
              </a:rPr>
              <a:t>Oversee budget process and expenditures</a:t>
            </a:r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342900" lvl="1" indent="-25400" rtl="0"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 lang="en-US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9" name="Rectangle 281">
            <a:extLst>
              <a:ext uri="{FF2B5EF4-FFF2-40B4-BE49-F238E27FC236}">
                <a16:creationId xmlns:a16="http://schemas.microsoft.com/office/drawing/2014/main" id="{4278EA84-AA47-4E64-9AEA-745F57EADB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5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Rectangle 283">
            <a:extLst>
              <a:ext uri="{FF2B5EF4-FFF2-40B4-BE49-F238E27FC236}">
                <a16:creationId xmlns:a16="http://schemas.microsoft.com/office/drawing/2014/main" id="{55A3D311-5198-4AE1-A195-642105676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185166"/>
            <a:ext cx="8793480" cy="4783454"/>
          </a:xfrm>
          <a:prstGeom prst="rect">
            <a:avLst/>
          </a:prstGeom>
          <a:noFill/>
          <a:ln w="127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Google Shape;275;p42"/>
          <p:cNvSpPr txBox="1">
            <a:spLocks noGrp="1"/>
          </p:cNvSpPr>
          <p:nvPr>
            <p:ph type="ctrTitle"/>
          </p:nvPr>
        </p:nvSpPr>
        <p:spPr>
          <a:xfrm>
            <a:off x="482600" y="484370"/>
            <a:ext cx="4783222" cy="3943822"/>
          </a:xfrm>
          <a:prstGeom prst="rect">
            <a:avLst/>
          </a:prstGeom>
          <a:noFill/>
          <a:ln w="12700" cmpd="sng">
            <a:noFill/>
          </a:ln>
        </p:spPr>
        <p:txBody>
          <a:bodyPr spcFirstLastPara="1" lIns="68575" tIns="34275" rIns="68575" bIns="34275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US" sz="5100" b="1">
                <a:solidFill>
                  <a:schemeClr val="tx2"/>
                </a:solidFill>
              </a:rPr>
              <a:t>STUDENT GOVERNMENT ASSOCIATION </a:t>
            </a:r>
          </a:p>
        </p:txBody>
      </p:sp>
      <p:sp>
        <p:nvSpPr>
          <p:cNvPr id="277" name="Google Shape;277;p42"/>
          <p:cNvSpPr txBox="1">
            <a:spLocks noGrp="1"/>
          </p:cNvSpPr>
          <p:nvPr>
            <p:ph type="subTitle" idx="1"/>
          </p:nvPr>
        </p:nvSpPr>
        <p:spPr>
          <a:xfrm>
            <a:off x="6036162" y="469331"/>
            <a:ext cx="2543601" cy="3943822"/>
          </a:xfrm>
          <a:prstGeom prst="rect">
            <a:avLst/>
          </a:prstGeom>
        </p:spPr>
        <p:txBody>
          <a:bodyPr spcFirstLastPara="1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" sz="2100" b="1" dirty="0">
                <a:solidFill>
                  <a:schemeClr val="tx2"/>
                </a:solidFill>
              </a:rPr>
              <a:t>2024 - 2025</a:t>
            </a:r>
          </a:p>
        </p:txBody>
      </p:sp>
      <p:cxnSp>
        <p:nvCxnSpPr>
          <p:cNvPr id="281" name="Straight Connector 285">
            <a:extLst>
              <a:ext uri="{FF2B5EF4-FFF2-40B4-BE49-F238E27FC236}">
                <a16:creationId xmlns:a16="http://schemas.microsoft.com/office/drawing/2014/main" id="{FE054535-C006-4CBD-B555-2D26AE62C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0992" y="1371600"/>
            <a:ext cx="0" cy="24003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3"/>
          <p:cNvSpPr txBox="1">
            <a:spLocks noGrp="1"/>
          </p:cNvSpPr>
          <p:nvPr>
            <p:ph type="title"/>
          </p:nvPr>
        </p:nvSpPr>
        <p:spPr>
          <a:xfrm>
            <a:off x="530298" y="457200"/>
            <a:ext cx="5245435" cy="1017270"/>
          </a:xfrm>
          <a:prstGeom prst="rect">
            <a:avLst/>
          </a:prstGeom>
        </p:spPr>
        <p:txBody>
          <a:bodyPr spcFirstLastPara="1" lIns="68575" tIns="34275" rIns="68575" bIns="3427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</a:pPr>
            <a:r>
              <a:rPr lang="en-US" sz="3700"/>
              <a:t>OC Student Government </a:t>
            </a:r>
          </a:p>
        </p:txBody>
      </p:sp>
      <p:sp>
        <p:nvSpPr>
          <p:cNvPr id="283" name="Google Shape;283;p43"/>
          <p:cNvSpPr txBox="1">
            <a:spLocks noGrp="1"/>
          </p:cNvSpPr>
          <p:nvPr>
            <p:ph idx="1"/>
          </p:nvPr>
        </p:nvSpPr>
        <p:spPr>
          <a:xfrm>
            <a:off x="530298" y="1543050"/>
            <a:ext cx="5245435" cy="3028950"/>
          </a:xfrm>
          <a:prstGeom prst="rect">
            <a:avLst/>
          </a:prstGeom>
        </p:spPr>
        <p:txBody>
          <a:bodyPr spcFirstLastPara="1" vert="horz" lIns="68575" tIns="34275" rIns="68575" bIns="34275" rtlCol="0" anchor="t" anchorCtr="0">
            <a:normAutofit/>
          </a:bodyPr>
          <a:lstStyle/>
          <a:p>
            <a:pPr marL="139700" indent="-139700">
              <a:spcBef>
                <a:spcPts val="0"/>
              </a:spcBef>
              <a:buSzPts val="1800"/>
            </a:pPr>
            <a:r>
              <a:rPr lang="en-US" dirty="0"/>
              <a:t>President: Lucy Enriquez</a:t>
            </a:r>
          </a:p>
          <a:p>
            <a:pPr marL="139700" indent="-139700">
              <a:spcBef>
                <a:spcPts val="700"/>
              </a:spcBef>
              <a:buSzPts val="1800"/>
            </a:pPr>
            <a:r>
              <a:rPr lang="en-US" dirty="0"/>
              <a:t>Executive Vice President: Jessica Fierro</a:t>
            </a:r>
          </a:p>
          <a:p>
            <a:pPr marL="139700" indent="-139700">
              <a:spcBef>
                <a:spcPts val="700"/>
              </a:spcBef>
              <a:buSzPts val="1800"/>
            </a:pPr>
            <a:r>
              <a:rPr lang="en-US" dirty="0"/>
              <a:t>Vice President of Business Affairs: Damilola Adesina</a:t>
            </a:r>
          </a:p>
          <a:p>
            <a:pPr marL="139700" indent="-139700">
              <a:spcBef>
                <a:spcPts val="700"/>
              </a:spcBef>
              <a:buSzPts val="1800"/>
            </a:pPr>
            <a:r>
              <a:rPr lang="en-US" dirty="0"/>
              <a:t>Secretary: John </a:t>
            </a:r>
            <a:r>
              <a:rPr lang="en-US" dirty="0" err="1"/>
              <a:t>Ologhobo</a:t>
            </a:r>
            <a:r>
              <a:rPr lang="en-US" dirty="0"/>
              <a:t> </a:t>
            </a:r>
          </a:p>
          <a:p>
            <a:pPr marL="139700" indent="-139700">
              <a:spcBef>
                <a:spcPts val="700"/>
              </a:spcBef>
              <a:buSzPts val="1800"/>
            </a:pPr>
            <a:r>
              <a:rPr lang="en-US" dirty="0"/>
              <a:t>Parliamentarian: Vacant </a:t>
            </a:r>
          </a:p>
          <a:p>
            <a:pPr marL="139700" indent="-139700">
              <a:spcBef>
                <a:spcPts val="700"/>
              </a:spcBef>
              <a:buSzPts val="1800"/>
            </a:pPr>
            <a:r>
              <a:rPr lang="en-US" dirty="0"/>
              <a:t>Media Relations Officer: Vacant</a:t>
            </a:r>
          </a:p>
          <a:p>
            <a:pPr marL="139700" indent="-25400">
              <a:spcBef>
                <a:spcPts val="700"/>
              </a:spcBef>
              <a:buSzPts val="1800"/>
              <a:buNone/>
            </a:pPr>
            <a:endParaRPr lang="en-US" dirty="0"/>
          </a:p>
        </p:txBody>
      </p:sp>
      <p:pic>
        <p:nvPicPr>
          <p:cNvPr id="284" name="Google Shape;284;p43"/>
          <p:cNvPicPr preferRelativeResize="0"/>
          <p:nvPr/>
        </p:nvPicPr>
        <p:blipFill rotWithShape="1">
          <a:blip r:embed="rId3"/>
          <a:stretch/>
        </p:blipFill>
        <p:spPr>
          <a:xfrm>
            <a:off x="6139207" y="1401150"/>
            <a:ext cx="2351561" cy="2339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Rectangle 294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Rectangle 296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241299"/>
            <a:ext cx="8661399" cy="1414780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Google Shape;289;p44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spcFirstLastPara="1" lIns="68575" tIns="34275" rIns="68575" bIns="3427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sz="4100">
                <a:solidFill>
                  <a:srgbClr val="FFFFFF"/>
                </a:solidFill>
              </a:rPr>
              <a:t>Student Government Association</a:t>
            </a:r>
          </a:p>
        </p:txBody>
      </p:sp>
      <p:sp useBgFill="1">
        <p:nvSpPr>
          <p:cNvPr id="294" name="Rectangle 298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97380"/>
            <a:ext cx="9144000" cy="3246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Google Shape;290;p44"/>
          <p:cNvSpPr txBox="1">
            <a:spLocks noGrp="1"/>
          </p:cNvSpPr>
          <p:nvPr>
            <p:ph idx="1"/>
          </p:nvPr>
        </p:nvSpPr>
        <p:spPr>
          <a:xfrm>
            <a:off x="857250" y="1897350"/>
            <a:ext cx="7404653" cy="3004102"/>
          </a:xfrm>
          <a:prstGeom prst="rect">
            <a:avLst/>
          </a:prstGeom>
        </p:spPr>
        <p:txBody>
          <a:bodyPr spcFirstLastPara="1" vert="horz" lIns="68575" tIns="34275" rIns="68575" bIns="34275" rtlCol="0" anchor="t" anchorCtr="0">
            <a:noAutofit/>
          </a:bodyPr>
          <a:lstStyle/>
          <a:p>
            <a:pPr marL="139700" lvl="0" indent="-146050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Student Voice in Odessa College Governance</a:t>
            </a:r>
          </a:p>
          <a:p>
            <a:pPr marL="139700" lvl="0" indent="-146050" rtl="0">
              <a:spcBef>
                <a:spcPts val="700"/>
              </a:spcBef>
              <a:spcAft>
                <a:spcPts val="0"/>
              </a:spcAft>
              <a:buSzPts val="15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Executive Board, Senators - At-large, and RSO Representatives</a:t>
            </a:r>
          </a:p>
          <a:p>
            <a:pPr marL="139700" lvl="0" indent="-146050" rtl="0">
              <a:spcBef>
                <a:spcPts val="700"/>
              </a:spcBef>
              <a:spcAft>
                <a:spcPts val="0"/>
              </a:spcAft>
              <a:buSzPts val="15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RSOs automatically get one vote in SGA business</a:t>
            </a:r>
          </a:p>
          <a:p>
            <a:pPr marL="342900" lvl="1" indent="-146050" rtl="0">
              <a:spcBef>
                <a:spcPts val="400"/>
              </a:spcBef>
              <a:spcAft>
                <a:spcPts val="0"/>
              </a:spcAft>
              <a:buSzPts val="13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Must designate one representative and one alternate</a:t>
            </a:r>
          </a:p>
          <a:p>
            <a:pPr marL="342900" lvl="1" indent="-146050" rtl="0">
              <a:spcBef>
                <a:spcPts val="400"/>
              </a:spcBef>
              <a:spcAft>
                <a:spcPts val="0"/>
              </a:spcAft>
              <a:buSzPts val="13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ONLY these people may exercise the RSO’s vote</a:t>
            </a:r>
          </a:p>
          <a:p>
            <a:pPr marL="342900" lvl="1" indent="-146050" rtl="0">
              <a:spcBef>
                <a:spcPts val="400"/>
              </a:spcBef>
              <a:spcAft>
                <a:spcPts val="0"/>
              </a:spcAft>
              <a:buSzPts val="13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Other RSO members may become senators through traditional process (Members at-large)</a:t>
            </a:r>
          </a:p>
          <a:p>
            <a:pPr marL="139700" lvl="0" indent="-146050" rtl="0">
              <a:spcBef>
                <a:spcPts val="700"/>
              </a:spcBef>
              <a:spcAft>
                <a:spcPts val="0"/>
              </a:spcAft>
              <a:buSzPts val="15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RSOs must maintain 100% attendance at official SGA meetings and events to retain active status</a:t>
            </a:r>
          </a:p>
          <a:p>
            <a:pPr marL="139700" lvl="0" indent="-146050" rtl="0">
              <a:spcBef>
                <a:spcPts val="700"/>
              </a:spcBef>
              <a:spcAft>
                <a:spcPts val="0"/>
              </a:spcAft>
              <a:buSzPts val="15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Sanctions for RSO non-attendance may include probation, suspension, or dissolution</a:t>
            </a:r>
          </a:p>
          <a:p>
            <a:pPr marL="139700" lvl="0" indent="-146050" rtl="0">
              <a:spcBef>
                <a:spcPts val="700"/>
              </a:spcBef>
              <a:spcAft>
                <a:spcPts val="0"/>
              </a:spcAft>
              <a:buSzPts val="15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RSOs under SGA suspension or dissolution will be considered inactive and lose all privileges associated with registered/active RSO status</a:t>
            </a:r>
          </a:p>
          <a:p>
            <a:pPr marL="139700" lvl="0" indent="-146050" rtl="0">
              <a:spcBef>
                <a:spcPts val="700"/>
              </a:spcBef>
              <a:spcAft>
                <a:spcPts val="0"/>
              </a:spcAft>
              <a:buSzPts val="150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Registers/Active Status may be regained through compliance with SGA policies</a:t>
            </a:r>
          </a:p>
          <a:p>
            <a:pPr marL="139700" lvl="0" indent="-50800" rtl="0"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 lang="en-US" sz="900">
              <a:solidFill>
                <a:schemeClr val="tx1"/>
              </a:solidFill>
            </a:endParaRPr>
          </a:p>
          <a:p>
            <a:pPr marL="342900" lvl="1" indent="-63500" rtl="0">
              <a:spcBef>
                <a:spcPts val="400"/>
              </a:spcBef>
              <a:spcAft>
                <a:spcPts val="0"/>
              </a:spcAft>
              <a:buSzPts val="1200"/>
              <a:buNone/>
            </a:pPr>
            <a:endParaRPr lang="en-US" sz="900">
              <a:solidFill>
                <a:schemeClr val="tx1"/>
              </a:solidFill>
            </a:endParaRPr>
          </a:p>
          <a:p>
            <a:pPr marL="342900" lvl="1" indent="-63500" rtl="0">
              <a:spcBef>
                <a:spcPts val="400"/>
              </a:spcBef>
              <a:spcAft>
                <a:spcPts val="0"/>
              </a:spcAft>
              <a:buSzPts val="1200"/>
              <a:buNone/>
            </a:pPr>
            <a:endParaRPr lang="en-US" sz="9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Rectangle 300">
            <a:extLst>
              <a:ext uri="{FF2B5EF4-FFF2-40B4-BE49-F238E27FC236}">
                <a16:creationId xmlns:a16="http://schemas.microsoft.com/office/drawing/2014/main" id="{C79B1AF8-A94D-4E21-A2A0-7F161E1E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99" name="Rectangle 302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8" cy="51435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Rectangle 304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7706" y="0"/>
            <a:ext cx="3116294" cy="51435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95" name="Google Shape;295;p45"/>
          <p:cNvSpPr txBox="1">
            <a:spLocks noGrp="1"/>
          </p:cNvSpPr>
          <p:nvPr>
            <p:ph type="title"/>
          </p:nvPr>
        </p:nvSpPr>
        <p:spPr>
          <a:xfrm>
            <a:off x="6358462" y="655092"/>
            <a:ext cx="2454782" cy="3916908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Aft>
                <a:spcPts val="0"/>
              </a:spcAft>
              <a:buClr>
                <a:srgbClr val="FEFEFE"/>
              </a:buClr>
              <a:buSzPts val="3600"/>
            </a:pPr>
            <a:r>
              <a:rPr lang="en-US" sz="2100" b="1">
                <a:solidFill>
                  <a:srgbClr val="FFFFFF"/>
                </a:solidFill>
              </a:rPr>
              <a:t>SGA Funding </a:t>
            </a:r>
          </a:p>
        </p:txBody>
      </p:sp>
      <p:sp>
        <p:nvSpPr>
          <p:cNvPr id="296" name="Google Shape;296;p45"/>
          <p:cNvSpPr txBox="1">
            <a:spLocks noGrp="1"/>
          </p:cNvSpPr>
          <p:nvPr>
            <p:ph sz="half" idx="1"/>
          </p:nvPr>
        </p:nvSpPr>
        <p:spPr>
          <a:xfrm>
            <a:off x="438431" y="271586"/>
            <a:ext cx="4959258" cy="4691439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Autofit/>
          </a:bodyPr>
          <a:lstStyle/>
          <a:p>
            <a:pPr marL="0" lvl="0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chemeClr val="tx1"/>
                </a:solidFill>
              </a:rPr>
              <a:t>In order to apply for funding and be approved your organization must:</a:t>
            </a:r>
            <a:endParaRPr lang="en-US" sz="1800" dirty="0">
              <a:solidFill>
                <a:schemeClr val="tx1"/>
              </a:solidFill>
            </a:endParaRPr>
          </a:p>
          <a:p>
            <a:pPr marL="342900" lvl="1">
              <a:spcBef>
                <a:spcPts val="4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Be a Registered Student Organization (RSO) through Student Activities</a:t>
            </a:r>
          </a:p>
          <a:p>
            <a:pPr marL="342900" lvl="1">
              <a:spcBef>
                <a:spcPts val="4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Attend recruiting opportunities such as:</a:t>
            </a:r>
          </a:p>
          <a:p>
            <a:pPr marL="546100" lvl="2">
              <a:spcBef>
                <a:spcPts val="4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Wrangler Orientation, Wrangler Round-Up, Club/Organization Fairs, Resource Fairs, Etc.</a:t>
            </a:r>
          </a:p>
          <a:p>
            <a:pPr marL="342900" lvl="1">
              <a:spcBef>
                <a:spcPts val="4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Attend SGA meetings</a:t>
            </a:r>
          </a:p>
          <a:p>
            <a:pPr marL="342900" lvl="1">
              <a:spcBef>
                <a:spcPts val="4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Collaborate with SGA</a:t>
            </a:r>
          </a:p>
          <a:p>
            <a:pPr marL="546100" lvl="2">
              <a:spcBef>
                <a:spcPts val="4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Attending SGA events</a:t>
            </a:r>
          </a:p>
          <a:p>
            <a:pPr marL="546100" lvl="2">
              <a:spcBef>
                <a:spcPts val="4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Partnering with SGA to host events</a:t>
            </a:r>
          </a:p>
          <a:p>
            <a:pPr marL="546100" lvl="2">
              <a:spcBef>
                <a:spcPts val="4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Attend SGA Region I Conference</a:t>
            </a:r>
          </a:p>
          <a:p>
            <a:pPr marL="342900" lvl="1">
              <a:spcBef>
                <a:spcPts val="4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Be an active student organization</a:t>
            </a:r>
          </a:p>
          <a:p>
            <a:pPr marL="546100" lvl="2">
              <a:spcBef>
                <a:spcPts val="4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Host regular meetings</a:t>
            </a:r>
          </a:p>
          <a:p>
            <a:pPr marL="546100" lvl="2">
              <a:spcBef>
                <a:spcPts val="40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</a:rPr>
              <a:t>Host events </a:t>
            </a:r>
          </a:p>
          <a:p>
            <a:pPr marL="685800" lvl="2">
              <a:spcBef>
                <a:spcPts val="400"/>
              </a:spcBef>
              <a:spcAft>
                <a:spcPts val="0"/>
              </a:spcAft>
            </a:pPr>
            <a:endParaRPr lang="en-US" sz="1600" dirty="0">
              <a:solidFill>
                <a:schemeClr val="tx1"/>
              </a:solidFill>
            </a:endParaRPr>
          </a:p>
          <a:p>
            <a:pPr marL="139700" lvl="0">
              <a:spcBef>
                <a:spcPts val="700"/>
              </a:spcBef>
              <a:spcAft>
                <a:spcPts val="0"/>
              </a:spcAft>
            </a:pP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A8EB3F7D-1D72-A009-2CDD-9D70337C768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5697662"/>
              </p:ext>
            </p:extLst>
          </p:nvPr>
        </p:nvGraphicFramePr>
        <p:xfrm>
          <a:off x="544607" y="272304"/>
          <a:ext cx="7967381" cy="4619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693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Rectangle 202">
            <a:extLst>
              <a:ext uri="{FF2B5EF4-FFF2-40B4-BE49-F238E27FC236}">
                <a16:creationId xmlns:a16="http://schemas.microsoft.com/office/drawing/2014/main" id="{FE519F0E-9B53-473C-B214-02ABE204AB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181" y="3429000"/>
            <a:ext cx="8789844" cy="153962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Google Shape;195;p29"/>
          <p:cNvSpPr txBox="1">
            <a:spLocks noGrp="1"/>
          </p:cNvSpPr>
          <p:nvPr>
            <p:ph type="title"/>
          </p:nvPr>
        </p:nvSpPr>
        <p:spPr>
          <a:xfrm>
            <a:off x="857250" y="3618738"/>
            <a:ext cx="7406640" cy="1017270"/>
          </a:xfrm>
          <a:prstGeom prst="rect">
            <a:avLst/>
          </a:prstGeom>
        </p:spPr>
        <p:txBody>
          <a:bodyPr spcFirstLastPara="1" lIns="68575" tIns="34275" rIns="68575" bIns="34275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sz="4100" b="1">
                <a:solidFill>
                  <a:srgbClr val="FFFFFF"/>
                </a:solidFill>
              </a:rPr>
              <a:t>Overview</a:t>
            </a:r>
          </a:p>
        </p:txBody>
      </p:sp>
      <p:sp>
        <p:nvSpPr>
          <p:cNvPr id="211" name="Rectangle 204">
            <a:extLst>
              <a:ext uri="{FF2B5EF4-FFF2-40B4-BE49-F238E27FC236}">
                <a16:creationId xmlns:a16="http://schemas.microsoft.com/office/drawing/2014/main" id="{75381F2E-FEDB-4907-90F4-48850ED4A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260" y="180023"/>
            <a:ext cx="8793480" cy="4783454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98" name="Google Shape;196;p29">
            <a:extLst>
              <a:ext uri="{FF2B5EF4-FFF2-40B4-BE49-F238E27FC236}">
                <a16:creationId xmlns:a16="http://schemas.microsoft.com/office/drawing/2014/main" id="{2EBBDB38-47C3-1A6A-084A-5AFE873FD2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6842728"/>
              </p:ext>
            </p:extLst>
          </p:nvPr>
        </p:nvGraphicFramePr>
        <p:xfrm>
          <a:off x="532209" y="482203"/>
          <a:ext cx="8121253" cy="2653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Rectangle 307">
            <a:extLst>
              <a:ext uri="{FF2B5EF4-FFF2-40B4-BE49-F238E27FC236}">
                <a16:creationId xmlns:a16="http://schemas.microsoft.com/office/drawing/2014/main" id="{C79B1AF8-A94D-4E21-A2A0-7F161E1E81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" name="Rectangle 309">
            <a:extLst>
              <a:ext uri="{FF2B5EF4-FFF2-40B4-BE49-F238E27FC236}">
                <a16:creationId xmlns:a16="http://schemas.microsoft.com/office/drawing/2014/main" id="{5E10CB9E-4C45-46DB-835A-2C29CE29A6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19" name="Straight Connector 311">
            <a:extLst>
              <a:ext uri="{FF2B5EF4-FFF2-40B4-BE49-F238E27FC236}">
                <a16:creationId xmlns:a16="http://schemas.microsoft.com/office/drawing/2014/main" id="{2C1AF0B9-E97D-4D5D-BA2D-1C0BDE3A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280035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Rectangle 313">
            <a:extLst>
              <a:ext uri="{FF2B5EF4-FFF2-40B4-BE49-F238E27FC236}">
                <a16:creationId xmlns:a16="http://schemas.microsoft.com/office/drawing/2014/main" id="{A62E6B9D-7061-462E-8947-2825B75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321" name="Rectangle 315">
            <a:extLst>
              <a:ext uri="{FF2B5EF4-FFF2-40B4-BE49-F238E27FC236}">
                <a16:creationId xmlns:a16="http://schemas.microsoft.com/office/drawing/2014/main" id="{EBCBE66D-4E28-4F31-90A0-960C40C59C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1" name="Google Shape;301;p46"/>
          <p:cNvSpPr txBox="1">
            <a:spLocks noGrp="1"/>
          </p:cNvSpPr>
          <p:nvPr>
            <p:ph type="title"/>
          </p:nvPr>
        </p:nvSpPr>
        <p:spPr>
          <a:xfrm>
            <a:off x="857247" y="399197"/>
            <a:ext cx="7419563" cy="2763671"/>
          </a:xfrm>
          <a:prstGeom prst="rect">
            <a:avLst/>
          </a:prstGeom>
          <a:noFill/>
          <a:ln w="12700" cmpd="sng">
            <a:noFill/>
          </a:ln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l">
              <a:spcAft>
                <a:spcPts val="0"/>
              </a:spcAft>
              <a:buClr>
                <a:schemeClr val="lt1"/>
              </a:buClr>
              <a:buSzPts val="5400"/>
            </a:pPr>
            <a:r>
              <a:rPr lang="en-US" sz="3300" b="1">
                <a:solidFill>
                  <a:schemeClr val="tx1"/>
                </a:solidFill>
              </a:rPr>
              <a:t>MARKETING, POSTING, AND SOCIAL MEDIA</a:t>
            </a:r>
          </a:p>
        </p:txBody>
      </p:sp>
      <p:sp>
        <p:nvSpPr>
          <p:cNvPr id="303" name="Google Shape;303;p46"/>
          <p:cNvSpPr txBox="1">
            <a:spLocks noGrp="1"/>
          </p:cNvSpPr>
          <p:nvPr>
            <p:ph type="body" idx="1"/>
          </p:nvPr>
        </p:nvSpPr>
        <p:spPr>
          <a:xfrm>
            <a:off x="857247" y="3162868"/>
            <a:ext cx="7419563" cy="123700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lvl="0" algn="l">
              <a:spcAft>
                <a:spcPts val="600"/>
              </a:spcAft>
            </a:pPr>
            <a:r>
              <a:rPr lang="en-US" sz="2100" b="1" dirty="0"/>
              <a:t>2024 - 2025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Rectangle 313">
            <a:extLst>
              <a:ext uri="{FF2B5EF4-FFF2-40B4-BE49-F238E27FC236}">
                <a16:creationId xmlns:a16="http://schemas.microsoft.com/office/drawing/2014/main" id="{F33FDBB0-BD31-4C4B-B31A-125E36AA5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3998" cy="514349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8" name="Google Shape;308;p47"/>
          <p:cNvSpPr txBox="1">
            <a:spLocks noGrp="1"/>
          </p:cNvSpPr>
          <p:nvPr>
            <p:ph type="title"/>
          </p:nvPr>
        </p:nvSpPr>
        <p:spPr>
          <a:xfrm>
            <a:off x="857250" y="363772"/>
            <a:ext cx="7406640" cy="1204125"/>
          </a:xfrm>
          <a:prstGeom prst="rect">
            <a:avLst/>
          </a:prstGeom>
        </p:spPr>
        <p:txBody>
          <a:bodyPr spcFirstLastPara="1" lIns="68575" tIns="34275" rIns="68575" bIns="3427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b="1"/>
              <a:t>Advertising</a:t>
            </a:r>
          </a:p>
        </p:txBody>
      </p:sp>
      <p:sp useBgFill="1">
        <p:nvSpPr>
          <p:cNvPr id="312" name="Rectangle 315">
            <a:extLst>
              <a:ext uri="{FF2B5EF4-FFF2-40B4-BE49-F238E27FC236}">
                <a16:creationId xmlns:a16="http://schemas.microsoft.com/office/drawing/2014/main" id="{A4B381B0-BCD6-4989-9444-BCDAC3E1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97380"/>
            <a:ext cx="9144000" cy="32461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Google Shape;309;p47"/>
          <p:cNvSpPr txBox="1">
            <a:spLocks noGrp="1"/>
          </p:cNvSpPr>
          <p:nvPr>
            <p:ph idx="1"/>
          </p:nvPr>
        </p:nvSpPr>
        <p:spPr>
          <a:xfrm>
            <a:off x="857250" y="2139397"/>
            <a:ext cx="7404653" cy="2432602"/>
          </a:xfrm>
          <a:prstGeom prst="rect">
            <a:avLst/>
          </a:prstGeom>
        </p:spPr>
        <p:txBody>
          <a:bodyPr spcFirstLastPara="1" vert="horz" lIns="68575" tIns="34275" rIns="68575" bIns="34275" rtlCol="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tx1"/>
                </a:solidFill>
              </a:rPr>
              <a:t>All advertising must include: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Sponsoring Organization(s) Name(s)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Event name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Date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Time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Location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Contact Information</a:t>
            </a:r>
          </a:p>
          <a:p>
            <a:pPr marL="342900" lvl="1" indent="-1016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Student Activities Approval Stamp (printed materials)</a:t>
            </a:r>
          </a:p>
          <a:p>
            <a:pPr marL="342900" lvl="1" indent="-101600">
              <a:spcBef>
                <a:spcPts val="400"/>
              </a:spcBef>
              <a:spcAft>
                <a:spcPts val="0"/>
              </a:spcAft>
              <a:buSzPts val="1200"/>
            </a:pPr>
            <a:r>
              <a:rPr lang="en-US" sz="1800" dirty="0">
                <a:solidFill>
                  <a:schemeClr val="tx1"/>
                </a:solidFill>
              </a:rPr>
              <a:t>SGA logo (if posted off campus- requires additional approvals)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Rectangle 319">
            <a:extLst>
              <a:ext uri="{FF2B5EF4-FFF2-40B4-BE49-F238E27FC236}">
                <a16:creationId xmlns:a16="http://schemas.microsoft.com/office/drawing/2014/main" id="{F33FDBB0-BD31-4C4B-B31A-125E36AA5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9143998" cy="5143499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4" name="Google Shape;314;p48"/>
          <p:cNvSpPr txBox="1">
            <a:spLocks noGrp="1"/>
          </p:cNvSpPr>
          <p:nvPr>
            <p:ph type="title"/>
          </p:nvPr>
        </p:nvSpPr>
        <p:spPr>
          <a:xfrm>
            <a:off x="857250" y="363772"/>
            <a:ext cx="7406640" cy="1204125"/>
          </a:xfrm>
          <a:prstGeom prst="rect">
            <a:avLst/>
          </a:prstGeom>
        </p:spPr>
        <p:txBody>
          <a:bodyPr spcFirstLastPara="1" lIns="68575" tIns="34275" rIns="68575" bIns="3427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b="1"/>
              <a:t>Advertising</a:t>
            </a:r>
          </a:p>
        </p:txBody>
      </p:sp>
      <p:sp useBgFill="1">
        <p:nvSpPr>
          <p:cNvPr id="323" name="Rectangle 321">
            <a:extLst>
              <a:ext uri="{FF2B5EF4-FFF2-40B4-BE49-F238E27FC236}">
                <a16:creationId xmlns:a16="http://schemas.microsoft.com/office/drawing/2014/main" id="{A4B381B0-BCD6-4989-9444-BCDAC3E1C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97380"/>
            <a:ext cx="9144000" cy="32461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Google Shape;315;p48"/>
          <p:cNvSpPr txBox="1">
            <a:spLocks noGrp="1"/>
          </p:cNvSpPr>
          <p:nvPr>
            <p:ph idx="1"/>
          </p:nvPr>
        </p:nvSpPr>
        <p:spPr>
          <a:xfrm>
            <a:off x="857250" y="2169475"/>
            <a:ext cx="3473084" cy="2876267"/>
          </a:xfrm>
          <a:prstGeom prst="rect">
            <a:avLst/>
          </a:prstGeom>
        </p:spPr>
        <p:txBody>
          <a:bodyPr spcFirstLastPara="1" vert="horz" lIns="68575" tIns="34275" rIns="68575" bIns="34275" rtlCol="0" anchor="t" anchorCtr="0">
            <a:normAutofit/>
          </a:bodyPr>
          <a:lstStyle/>
          <a:p>
            <a:pPr marL="279400" lvl="0" indent="-228600" rtl="0">
              <a:spcBef>
                <a:spcPts val="0"/>
              </a:spcBef>
              <a:spcAft>
                <a:spcPts val="0"/>
              </a:spcAft>
              <a:buSzPts val="1200"/>
            </a:pPr>
            <a:r>
              <a:rPr lang="en-US" sz="1600" dirty="0">
                <a:solidFill>
                  <a:schemeClr val="tx1"/>
                </a:solidFill>
              </a:rPr>
              <a:t>Posters/Flyers</a:t>
            </a:r>
            <a:endParaRPr lang="en-US" sz="1600">
              <a:solidFill>
                <a:schemeClr val="tx1"/>
              </a:solidFill>
              <a:ea typeface="Calibri"/>
              <a:cs typeface="Calibri"/>
            </a:endParaRPr>
          </a:p>
          <a:p>
            <a:pPr marL="279400" lvl="0" indent="-228600" rtl="0">
              <a:spcBef>
                <a:spcPts val="700"/>
              </a:spcBef>
              <a:spcAft>
                <a:spcPts val="0"/>
              </a:spcAft>
              <a:buSzPts val="1200"/>
            </a:pPr>
            <a:r>
              <a:rPr lang="en-US" sz="1600" dirty="0">
                <a:solidFill>
                  <a:schemeClr val="tx1"/>
                </a:solidFill>
              </a:rPr>
              <a:t>Table Tents</a:t>
            </a:r>
            <a:endParaRPr lang="en-US" sz="1600">
              <a:solidFill>
                <a:schemeClr val="tx1"/>
              </a:solidFill>
              <a:ea typeface="Calibri"/>
              <a:cs typeface="Calibri"/>
            </a:endParaRPr>
          </a:p>
          <a:p>
            <a:pPr marL="279400" indent="-228600">
              <a:spcBef>
                <a:spcPts val="700"/>
              </a:spcBef>
              <a:buSzPts val="1200"/>
            </a:pPr>
            <a:r>
              <a:rPr lang="en-US" sz="1600" dirty="0">
                <a:solidFill>
                  <a:schemeClr val="tx1"/>
                </a:solidFill>
              </a:rPr>
              <a:t>Email Blast  (All Students/All OC)</a:t>
            </a:r>
            <a:endParaRPr lang="en-US" sz="1600">
              <a:solidFill>
                <a:schemeClr val="tx1"/>
              </a:solidFill>
              <a:ea typeface="Calibri"/>
              <a:cs typeface="Calibri"/>
            </a:endParaRPr>
          </a:p>
          <a:p>
            <a:pPr marL="279400" lvl="0" indent="-228600" rtl="0">
              <a:spcBef>
                <a:spcPts val="700"/>
              </a:spcBef>
              <a:spcAft>
                <a:spcPts val="0"/>
              </a:spcAft>
              <a:buSzPts val="1200"/>
            </a:pPr>
            <a:r>
              <a:rPr lang="en-US" sz="1600" dirty="0">
                <a:solidFill>
                  <a:schemeClr val="tx1"/>
                </a:solidFill>
              </a:rPr>
              <a:t>This Week @ OC Newsletter</a:t>
            </a:r>
            <a:endParaRPr lang="en-US" sz="1600">
              <a:solidFill>
                <a:schemeClr val="tx1"/>
              </a:solidFill>
              <a:ea typeface="Calibri"/>
              <a:cs typeface="Calibri"/>
            </a:endParaRPr>
          </a:p>
          <a:p>
            <a:pPr marL="279400" lvl="0" indent="-228600" rtl="0">
              <a:spcBef>
                <a:spcPts val="700"/>
              </a:spcBef>
              <a:spcAft>
                <a:spcPts val="0"/>
              </a:spcAft>
              <a:buSzPts val="1200"/>
            </a:pPr>
            <a:r>
              <a:rPr lang="en-US" sz="1600" dirty="0">
                <a:solidFill>
                  <a:schemeClr val="tx1"/>
                </a:solidFill>
              </a:rPr>
              <a:t>Social Media- only through Student Activities (RSOs are NOT allowed to maintain organization Social Media platforms)</a:t>
            </a:r>
            <a:endParaRPr lang="en-US" sz="1600">
              <a:solidFill>
                <a:schemeClr val="tx1"/>
              </a:solidFill>
              <a:ea typeface="Calibri"/>
              <a:cs typeface="Calibri"/>
            </a:endParaRPr>
          </a:p>
          <a:p>
            <a:pPr marL="482600" lvl="1" indent="-228600" rtl="0">
              <a:spcBef>
                <a:spcPts val="400"/>
              </a:spcBef>
              <a:spcAft>
                <a:spcPts val="0"/>
              </a:spcAft>
              <a:buSzPts val="1200"/>
            </a:pPr>
            <a:r>
              <a:rPr lang="en-US" sz="1600" dirty="0">
                <a:solidFill>
                  <a:schemeClr val="tx1"/>
                </a:solidFill>
              </a:rPr>
              <a:t>Facebook/Snapchat</a:t>
            </a:r>
            <a:endParaRPr lang="en-US" sz="16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279400" lvl="0" indent="-228600" rtl="0">
              <a:spcBef>
                <a:spcPts val="700"/>
              </a:spcBef>
              <a:spcAft>
                <a:spcPts val="0"/>
              </a:spcAft>
              <a:buSzPts val="1200"/>
            </a:pPr>
            <a:endParaRPr lang="en-US" sz="90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A1B818-4C2F-F777-88D4-05E4589D1824}"/>
              </a:ext>
            </a:extLst>
          </p:cNvPr>
          <p:cNvSpPr txBox="1"/>
          <p:nvPr/>
        </p:nvSpPr>
        <p:spPr>
          <a:xfrm>
            <a:off x="4893469" y="2175710"/>
            <a:ext cx="3546808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lvl="0" indent="-285750" algn="l" rtl="0"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latin typeface="Corbel"/>
                <a:ea typeface="Arial"/>
                <a:cs typeface="Arial"/>
              </a:rPr>
              <a:t>Student Government Association</a:t>
            </a:r>
            <a:r>
              <a:rPr lang="en-US" sz="1600" b="0" i="0" dirty="0">
                <a:solidFill>
                  <a:schemeClr val="tx1"/>
                </a:solidFill>
                <a:latin typeface="Corbel"/>
                <a:ea typeface="Arial"/>
                <a:cs typeface="Arial"/>
              </a:rPr>
              <a:t>​</a:t>
            </a:r>
            <a:endParaRPr lang="en-US" sz="1600">
              <a:solidFill>
                <a:schemeClr val="tx1"/>
              </a:solidFill>
            </a:endParaRPr>
          </a:p>
          <a:p>
            <a:pPr marL="285750" lvl="0" indent="-285750" algn="l" rtl="0"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latin typeface="Corbel"/>
                <a:ea typeface="Arial"/>
                <a:cs typeface="Arial"/>
              </a:rPr>
              <a:t>Local Media (TV, Radio, Print - Requires Additional Approvals)</a:t>
            </a:r>
            <a:r>
              <a:rPr lang="en-US" sz="1600" b="0" i="0" dirty="0">
                <a:solidFill>
                  <a:schemeClr val="tx1"/>
                </a:solidFill>
                <a:latin typeface="Corbel"/>
                <a:ea typeface="Arial"/>
                <a:cs typeface="Arial"/>
              </a:rPr>
              <a:t>​</a:t>
            </a:r>
          </a:p>
          <a:p>
            <a:pPr marL="285750" lvl="0" indent="-285750" algn="l" rtl="0"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latin typeface="Corbel"/>
                <a:ea typeface="Arial"/>
                <a:cs typeface="Arial"/>
              </a:rPr>
              <a:t>OC Digital Signage (Requires Additional Approvals)</a:t>
            </a:r>
            <a:r>
              <a:rPr lang="en-US" sz="1600" b="0" i="0" dirty="0">
                <a:solidFill>
                  <a:schemeClr val="tx1"/>
                </a:solidFill>
                <a:latin typeface="Corbel"/>
                <a:ea typeface="Arial"/>
                <a:cs typeface="Arial"/>
              </a:rPr>
              <a:t>​</a:t>
            </a:r>
          </a:p>
          <a:p>
            <a:pPr marL="285750" lvl="1" indent="-285750" algn="l" rtl="0"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latin typeface="Corbel"/>
                <a:ea typeface="Arial"/>
                <a:cs typeface="Arial"/>
              </a:rPr>
              <a:t>Wrangler Vision &amp; Digital Marquee</a:t>
            </a:r>
            <a:r>
              <a:rPr lang="en-US" sz="1600" b="0" i="0" dirty="0">
                <a:solidFill>
                  <a:schemeClr val="tx1"/>
                </a:solidFill>
                <a:latin typeface="Corbel"/>
                <a:ea typeface="Arial"/>
                <a:cs typeface="Arial"/>
              </a:rPr>
              <a:t>​</a:t>
            </a:r>
          </a:p>
          <a:p>
            <a:pPr marL="285750" lvl="0" indent="-285750" algn="l" rtl="0"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latin typeface="Corbel"/>
                <a:ea typeface="Arial"/>
                <a:cs typeface="Arial"/>
              </a:rPr>
              <a:t>Creative Options</a:t>
            </a:r>
            <a:r>
              <a:rPr lang="en-US" sz="1600" b="0" i="0" dirty="0">
                <a:solidFill>
                  <a:schemeClr val="tx1"/>
                </a:solidFill>
                <a:latin typeface="Corbel"/>
                <a:ea typeface="Arial"/>
                <a:cs typeface="Arial"/>
              </a:rPr>
              <a:t>​</a:t>
            </a:r>
          </a:p>
          <a:p>
            <a:pPr marL="285750" lvl="1" indent="-285750" algn="l" rtl="0">
              <a:buChar char="•"/>
            </a:pPr>
            <a:r>
              <a:rPr lang="en-US" sz="1600" b="0" i="0" u="none" strike="noStrike" dirty="0">
                <a:solidFill>
                  <a:schemeClr val="tx1"/>
                </a:solidFill>
                <a:latin typeface="Corbel"/>
                <a:ea typeface="Arial"/>
                <a:cs typeface="Arial"/>
              </a:rPr>
              <a:t>Discuss with Student Activities before implementing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 txBox="1">
            <a:spLocks noGrp="1"/>
          </p:cNvSpPr>
          <p:nvPr>
            <p:ph type="title"/>
          </p:nvPr>
        </p:nvSpPr>
        <p:spPr>
          <a:xfrm>
            <a:off x="953691" y="496800"/>
            <a:ext cx="7541790" cy="994172"/>
          </a:xfrm>
          <a:prstGeom prst="rect">
            <a:avLst/>
          </a:prstGeom>
        </p:spPr>
        <p:txBody>
          <a:bodyPr spcFirstLastPara="1" lIns="68575" tIns="34275" rIns="68575" bIns="34275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b="1"/>
              <a:t>Advertising</a:t>
            </a:r>
          </a:p>
        </p:txBody>
      </p:sp>
      <p:sp>
        <p:nvSpPr>
          <p:cNvPr id="321" name="Google Shape;321;p49"/>
          <p:cNvSpPr txBox="1">
            <a:spLocks noGrp="1"/>
          </p:cNvSpPr>
          <p:nvPr>
            <p:ph idx="1"/>
          </p:nvPr>
        </p:nvSpPr>
        <p:spPr>
          <a:xfrm>
            <a:off x="938758" y="1714500"/>
            <a:ext cx="7566834" cy="2932200"/>
          </a:xfrm>
          <a:prstGeom prst="rect">
            <a:avLst/>
          </a:prstGeom>
        </p:spPr>
        <p:txBody>
          <a:bodyPr spcFirstLastPara="1" lIns="68575" tIns="34275" rIns="68575" bIns="34275" anchorCtr="0">
            <a:normAutofit/>
          </a:bodyPr>
          <a:lstStyle/>
          <a:p>
            <a:pPr marL="139700" lvl="0" indent="-1397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500">
                <a:solidFill>
                  <a:schemeClr val="tx1">
                    <a:alpha val="60000"/>
                  </a:schemeClr>
                </a:solidFill>
              </a:rPr>
              <a:t>Graphics</a:t>
            </a:r>
          </a:p>
          <a:p>
            <a:pPr marL="342900" lvl="1" indent="-1397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500">
                <a:solidFill>
                  <a:schemeClr val="tx1">
                    <a:alpha val="60000"/>
                  </a:schemeClr>
                </a:solidFill>
              </a:rPr>
              <a:t>Must be original, or royalty-free</a:t>
            </a:r>
          </a:p>
          <a:p>
            <a:pPr marL="342900" lvl="1" indent="-1397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500">
                <a:solidFill>
                  <a:schemeClr val="tx1">
                    <a:alpha val="60000"/>
                  </a:schemeClr>
                </a:solidFill>
              </a:rPr>
              <a:t>Cannot infringe on trademarked images/brands</a:t>
            </a:r>
          </a:p>
          <a:p>
            <a:pPr marL="139700" lvl="0" indent="-139700" rtl="0"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 sz="1500">
                <a:solidFill>
                  <a:schemeClr val="tx1">
                    <a:alpha val="60000"/>
                  </a:schemeClr>
                </a:solidFill>
              </a:rPr>
              <a:t>OC Logo - Must receive permission from Director of Student Activities to use. </a:t>
            </a:r>
          </a:p>
          <a:p>
            <a:pPr marL="342900" lvl="1" indent="-1397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500">
                <a:solidFill>
                  <a:schemeClr val="tx1">
                    <a:alpha val="60000"/>
                  </a:schemeClr>
                </a:solidFill>
              </a:rPr>
              <a:t>http://www.odessa.edu/logo</a:t>
            </a:r>
            <a:endParaRPr lang="en-US" sz="1500" b="1" u="sng">
              <a:solidFill>
                <a:schemeClr val="tx1">
                  <a:alpha val="60000"/>
                </a:schemeClr>
              </a:solidFill>
            </a:endParaRPr>
          </a:p>
          <a:p>
            <a:pPr marL="342900" lvl="1" indent="-1397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500">
                <a:solidFill>
                  <a:schemeClr val="tx1">
                    <a:alpha val="60000"/>
                  </a:schemeClr>
                </a:solidFill>
              </a:rPr>
              <a:t>May be resized, </a:t>
            </a:r>
            <a:r>
              <a:rPr lang="en-US" sz="1500" b="1" u="sng">
                <a:solidFill>
                  <a:schemeClr val="tx1">
                    <a:alpha val="60000"/>
                  </a:schemeClr>
                </a:solidFill>
              </a:rPr>
              <a:t>MAY NOT</a:t>
            </a:r>
            <a:r>
              <a:rPr lang="en-US" sz="1500">
                <a:solidFill>
                  <a:schemeClr val="tx1">
                    <a:alpha val="60000"/>
                  </a:schemeClr>
                </a:solidFill>
              </a:rPr>
              <a:t> be distorted or re-colored!</a:t>
            </a:r>
          </a:p>
          <a:p>
            <a:pPr marL="139700" lvl="0" indent="-139700" rtl="0"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 sz="1500">
                <a:solidFill>
                  <a:schemeClr val="tx1">
                    <a:alpha val="60000"/>
                  </a:schemeClr>
                </a:solidFill>
              </a:rPr>
              <a:t>May not imply/represent/resemble alcohol or drug use or paraphernalia or pornography</a:t>
            </a:r>
          </a:p>
          <a:p>
            <a:pPr marL="139700" lvl="0" indent="-139700" rtl="0"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 sz="1500">
                <a:solidFill>
                  <a:schemeClr val="tx1">
                    <a:alpha val="60000"/>
                  </a:schemeClr>
                </a:solidFill>
              </a:rPr>
              <a:t>Off-Campus Media	</a:t>
            </a:r>
          </a:p>
          <a:p>
            <a:pPr marL="342900" lvl="1" indent="-1397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500">
                <a:solidFill>
                  <a:schemeClr val="tx1">
                    <a:alpha val="60000"/>
                  </a:schemeClr>
                </a:solidFill>
              </a:rPr>
              <a:t>Must be approved through Student Activities and Media Relations</a:t>
            </a:r>
          </a:p>
          <a:p>
            <a:pPr marL="139700" lvl="0" indent="-50800" rtl="0">
              <a:spcBef>
                <a:spcPts val="700"/>
              </a:spcBef>
              <a:spcAft>
                <a:spcPts val="0"/>
              </a:spcAft>
              <a:buSzPts val="1400"/>
              <a:buNone/>
            </a:pPr>
            <a:endParaRPr lang="en-US" sz="1500">
              <a:solidFill>
                <a:schemeClr val="tx1">
                  <a:alpha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5DDD-EDB4-CA0B-2F70-2752439A5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Services Request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4D4BC-5E4A-A2D1-3C0D-A3006017B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1" y="1482893"/>
            <a:ext cx="4268924" cy="308910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dirty="0"/>
              <a:t>Step 1: Submit Creative Services Request</a:t>
            </a:r>
          </a:p>
          <a:p>
            <a:r>
              <a:rPr lang="en-US" dirty="0"/>
              <a:t>Step 2: Review proof of flyer</a:t>
            </a:r>
          </a:p>
          <a:p>
            <a:r>
              <a:rPr lang="en-US" dirty="0"/>
              <a:t>Step 3: Forward flyer to </a:t>
            </a:r>
            <a:r>
              <a:rPr lang="en-US" dirty="0">
                <a:hlinkClick r:id="rId2"/>
              </a:rPr>
              <a:t>studentactivities@odessa.edu</a:t>
            </a:r>
            <a:r>
              <a:rPr lang="en-US" dirty="0"/>
              <a:t> or </a:t>
            </a:r>
            <a:r>
              <a:rPr lang="en-US" dirty="0">
                <a:hlinkClick r:id="rId3"/>
              </a:rPr>
              <a:t>eogarcia@odessa.edu</a:t>
            </a:r>
            <a:endParaRPr lang="en-US" dirty="0"/>
          </a:p>
          <a:p>
            <a:r>
              <a:rPr lang="en-US" dirty="0"/>
              <a:t>Step 4: Have Marketing print out flyer</a:t>
            </a:r>
          </a:p>
          <a:p>
            <a:r>
              <a:rPr lang="en-US" dirty="0"/>
              <a:t>Step 5: Take to Student Life Office to get flyers stamped</a:t>
            </a:r>
          </a:p>
          <a:p>
            <a:r>
              <a:rPr lang="en-US" dirty="0"/>
              <a:t>Step 6: Post flyers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E458FA-6510-0B7A-FE18-83278E6BE353}"/>
              </a:ext>
            </a:extLst>
          </p:cNvPr>
          <p:cNvSpPr txBox="1"/>
          <p:nvPr/>
        </p:nvSpPr>
        <p:spPr>
          <a:xfrm>
            <a:off x="5582578" y="1735408"/>
            <a:ext cx="2894364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hlinkClick r:id="rId4"/>
              </a:rPr>
              <a:t>https://forms.clickup.com/45033695/f/1aya6z-290/7IO3A467XFO1Q25D57</a:t>
            </a:r>
            <a:endParaRPr lang="en-US"/>
          </a:p>
          <a:p>
            <a:endParaRPr lang="en-US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87A2C742-5D97-4B6D-1592-0CB543708D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2614" y="2570069"/>
            <a:ext cx="1598519" cy="202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73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0"/>
          <p:cNvSpPr txBox="1">
            <a:spLocks noGrp="1"/>
          </p:cNvSpPr>
          <p:nvPr>
            <p:ph type="title"/>
          </p:nvPr>
        </p:nvSpPr>
        <p:spPr>
          <a:xfrm>
            <a:off x="628650" y="3132"/>
            <a:ext cx="7886700" cy="994173"/>
          </a:xfrm>
          <a:prstGeom prst="rect">
            <a:avLst/>
          </a:prstGeom>
        </p:spPr>
        <p:txBody>
          <a:bodyPr spcFirstLastPara="1" lIns="68575" tIns="34275" rIns="68575" bIns="3427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sz="4100" b="1"/>
              <a:t>Posting Policy</a:t>
            </a:r>
          </a:p>
        </p:txBody>
      </p:sp>
      <p:sp>
        <p:nvSpPr>
          <p:cNvPr id="327" name="Google Shape;327;p50"/>
          <p:cNvSpPr txBox="1">
            <a:spLocks noGrp="1"/>
          </p:cNvSpPr>
          <p:nvPr>
            <p:ph idx="1"/>
          </p:nvPr>
        </p:nvSpPr>
        <p:spPr>
          <a:xfrm>
            <a:off x="545933" y="913137"/>
            <a:ext cx="7969417" cy="3925904"/>
          </a:xfrm>
          <a:prstGeom prst="rect">
            <a:avLst/>
          </a:prstGeom>
        </p:spPr>
        <p:txBody>
          <a:bodyPr spcFirstLastPara="1" vert="horz" lIns="68575" tIns="34275" rIns="68575" bIns="34275" rtlCol="0" anchor="t" anchorCtr="0">
            <a:noAutofit/>
          </a:bodyPr>
          <a:lstStyle/>
          <a:p>
            <a:pPr marL="139700" lvl="0" indent="-114300" rtl="0">
              <a:spcBef>
                <a:spcPts val="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/>
              <a:t>Applies to all printed flyers, signs, posters, table tents, and any other print advertising</a:t>
            </a:r>
          </a:p>
          <a:p>
            <a:pPr marL="139700" indent="-114300">
              <a:spcBef>
                <a:spcPts val="700"/>
              </a:spcBef>
              <a:buSzPts val="1200"/>
            </a:pPr>
            <a:r>
              <a:rPr lang="en-US" sz="1600" b="1" u="sng" dirty="0"/>
              <a:t>MUST be approved by Student Life and Marketing prior to printing and posting</a:t>
            </a:r>
          </a:p>
          <a:p>
            <a:pPr marL="139700" lvl="0" indent="-114300" rtl="0">
              <a:spcBef>
                <a:spcPts val="70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/>
              <a:t>May be posted no sooner than two weeks before event</a:t>
            </a:r>
          </a:p>
          <a:p>
            <a:pPr marL="139700" lvl="0" indent="-114300" rtl="0">
              <a:spcBef>
                <a:spcPts val="70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/>
              <a:t>Must be removed (including residual adhesive) within 24 hours of stamped date</a:t>
            </a:r>
          </a:p>
          <a:p>
            <a:pPr marL="139700" lvl="0" indent="-114300" rtl="0">
              <a:spcBef>
                <a:spcPts val="70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/>
              <a:t>May not be posted on doors or in obstruction of previously posted flyers or existing signage</a:t>
            </a:r>
          </a:p>
          <a:p>
            <a:pPr marL="139700" lvl="0" indent="-114300" rtl="0">
              <a:spcBef>
                <a:spcPts val="70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/>
              <a:t>May not be taped on any painted walls</a:t>
            </a:r>
          </a:p>
          <a:p>
            <a:pPr marL="139700" lvl="0" indent="-114300" rtl="0">
              <a:spcBef>
                <a:spcPts val="700"/>
              </a:spcBef>
              <a:spcAft>
                <a:spcPts val="0"/>
              </a:spcAft>
              <a:buSzPts val="1200"/>
              <a:buChar char="•"/>
            </a:pPr>
            <a:r>
              <a:rPr lang="en-US" sz="1400" dirty="0"/>
              <a:t>May post on tile and glass </a:t>
            </a:r>
          </a:p>
          <a:p>
            <a:pPr marL="139700" lvl="0" indent="-1397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sz="1400" dirty="0"/>
              <a:t>Hang using scotch/masking/painters tape</a:t>
            </a:r>
            <a:endParaRPr lang="en-US" sz="1400" dirty="0"/>
          </a:p>
          <a:p>
            <a:pPr marL="342900" lvl="1" indent="-1270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400" dirty="0"/>
              <a:t>Do NOT use duct or packing tape</a:t>
            </a:r>
            <a:endParaRPr lang="en-US" sz="1400" dirty="0"/>
          </a:p>
          <a:p>
            <a:pPr marL="342900" lvl="1" indent="-1270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400" dirty="0"/>
              <a:t>Colored tape is not allowed to be visible</a:t>
            </a:r>
            <a:endParaRPr lang="en-US" sz="1400" dirty="0"/>
          </a:p>
          <a:p>
            <a:pPr marL="342900" lvl="1" indent="-1270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" sz="1400" dirty="0"/>
              <a:t>Scotch tape available through Student Activities</a:t>
            </a:r>
            <a:endParaRPr lang="en-US" sz="1400" dirty="0"/>
          </a:p>
          <a:p>
            <a:pPr marL="139700" lvl="0" indent="-139700" rtl="0"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" sz="1400" dirty="0"/>
              <a:t>Flyers must be hung straight/neatly</a:t>
            </a:r>
            <a:endParaRPr lang="en-US" sz="1400" dirty="0"/>
          </a:p>
          <a:p>
            <a:pPr marL="139700" lvl="0" indent="-139700" rtl="0"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" sz="1400" dirty="0"/>
              <a:t>Taping must be reasonable and not unsightly. Do NOT tape across the corners of flyers/posters - This is sloppy and it will be removed. Tape with/along the edge of the paper. </a:t>
            </a:r>
            <a:endParaRPr lang="en-US" sz="1200" dirty="0"/>
          </a:p>
          <a:p>
            <a:pPr marL="139700" indent="-139700">
              <a:spcBef>
                <a:spcPts val="700"/>
              </a:spcBef>
              <a:buSzPts val="1400"/>
            </a:pPr>
            <a:r>
              <a:rPr lang="en" sz="1600" b="1" u="sng" dirty="0"/>
              <a:t>Flyers will be taken down if policies are not followed!</a:t>
            </a:r>
          </a:p>
          <a:p>
            <a:pPr marL="139700" indent="-38100">
              <a:spcBef>
                <a:spcPts val="700"/>
              </a:spcBef>
              <a:buSzPts val="1700"/>
              <a:buNone/>
            </a:pPr>
            <a:endParaRPr lang="en-US"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1"/>
          <p:cNvSpPr txBox="1">
            <a:spLocks noGrp="1"/>
          </p:cNvSpPr>
          <p:nvPr>
            <p:ph type="title"/>
          </p:nvPr>
        </p:nvSpPr>
        <p:spPr>
          <a:xfrm>
            <a:off x="933804" y="967323"/>
            <a:ext cx="2738325" cy="3203223"/>
          </a:xfrm>
          <a:prstGeom prst="rect">
            <a:avLst/>
          </a:prstGeom>
        </p:spPr>
        <p:txBody>
          <a:bodyPr spcFirstLastPara="1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sz="4200" b="1" dirty="0">
                <a:solidFill>
                  <a:schemeClr val="tx1"/>
                </a:solidFill>
              </a:rPr>
              <a:t>OC Wrangler Vision</a:t>
            </a:r>
          </a:p>
        </p:txBody>
      </p:sp>
      <p:sp>
        <p:nvSpPr>
          <p:cNvPr id="333" name="Google Shape;333;p51"/>
          <p:cNvSpPr txBox="1">
            <a:spLocks noGrp="1"/>
          </p:cNvSpPr>
          <p:nvPr>
            <p:ph idx="1"/>
          </p:nvPr>
        </p:nvSpPr>
        <p:spPr>
          <a:xfrm>
            <a:off x="4852320" y="410366"/>
            <a:ext cx="3837498" cy="4356895"/>
          </a:xfrm>
          <a:prstGeom prst="rect">
            <a:avLst/>
          </a:prstGeom>
        </p:spPr>
        <p:txBody>
          <a:bodyPr spcFirstLastPara="1" lIns="68575" tIns="34275" rIns="68575" bIns="34275" anchor="ctr" anchorCtr="0">
            <a:normAutofit/>
          </a:bodyPr>
          <a:lstStyle/>
          <a:p>
            <a:pPr marL="139700" lvl="0" indent="-1397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Media TV Screens Across Campus</a:t>
            </a:r>
          </a:p>
          <a:p>
            <a:pPr marL="139700" lvl="0" indent="-1397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May be used to advertise student events</a:t>
            </a:r>
          </a:p>
          <a:p>
            <a:pPr marL="139700" lvl="0" indent="-139700" rtl="0"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Image Specifications</a:t>
            </a:r>
          </a:p>
          <a:p>
            <a:pPr marL="342900" lvl="1" indent="-1397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1920px by 1080px @ 72dpi</a:t>
            </a:r>
          </a:p>
          <a:p>
            <a:pPr marL="342900" lvl="1" indent="-1397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Use JPG format</a:t>
            </a:r>
          </a:p>
          <a:p>
            <a:pPr marL="139700" lvl="0" indent="-139700" rtl="0"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Submit to </a:t>
            </a:r>
            <a:r>
              <a:rPr lang="en-US" sz="2000" u="sng" dirty="0">
                <a:solidFill>
                  <a:schemeClr val="tx1">
                    <a:alpha val="8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studentactivities@odessa.edu</a:t>
            </a:r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 for approval and posting</a:t>
            </a:r>
          </a:p>
          <a:p>
            <a:pPr marL="342900" lvl="1" indent="-1397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dirty="0">
                <a:solidFill>
                  <a:schemeClr val="tx1">
                    <a:alpha val="80000"/>
                  </a:schemeClr>
                </a:solidFill>
              </a:rPr>
              <a:t>Remember to attach!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52"/>
          <p:cNvSpPr txBox="1">
            <a:spLocks noGrp="1"/>
          </p:cNvSpPr>
          <p:nvPr>
            <p:ph type="title"/>
          </p:nvPr>
        </p:nvSpPr>
        <p:spPr>
          <a:xfrm>
            <a:off x="495673" y="467937"/>
            <a:ext cx="2554366" cy="2337779"/>
          </a:xfrm>
          <a:prstGeom prst="rect">
            <a:avLst/>
          </a:prstGeom>
        </p:spPr>
        <p:txBody>
          <a:bodyPr spcFirstLastPara="1" lIns="68575" tIns="34275" rIns="68575" bIns="3427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b="1"/>
              <a:t>Social Media</a:t>
            </a:r>
            <a:endParaRPr lang="en-US"/>
          </a:p>
        </p:txBody>
      </p:sp>
      <p:sp>
        <p:nvSpPr>
          <p:cNvPr id="339" name="Google Shape;339;p52"/>
          <p:cNvSpPr txBox="1">
            <a:spLocks noGrp="1"/>
          </p:cNvSpPr>
          <p:nvPr>
            <p:ph idx="1"/>
          </p:nvPr>
        </p:nvSpPr>
        <p:spPr>
          <a:xfrm>
            <a:off x="4780664" y="745608"/>
            <a:ext cx="3867273" cy="3624374"/>
          </a:xfrm>
          <a:prstGeom prst="rect">
            <a:avLst/>
          </a:prstGeom>
        </p:spPr>
        <p:txBody>
          <a:bodyPr spcFirstLastPara="1" lIns="68575" tIns="34275" rIns="68575" bIns="34275" anchor="ctr" anchorCtr="0">
            <a:normAutofit/>
          </a:bodyPr>
          <a:lstStyle/>
          <a:p>
            <a:pPr marL="139700" lvl="0" indent="-139700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Again, RSOs are NOT allowed to have Facebook, Twitter, Instagram, </a:t>
            </a:r>
            <a:r>
              <a:rPr lang="en-US" sz="200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SnapChat</a:t>
            </a: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, or any other form of social media.</a:t>
            </a:r>
            <a:endParaRPr lang="en-US" sz="2000">
              <a:solidFill>
                <a:schemeClr val="accent1">
                  <a:lumMod val="60000"/>
                  <a:lumOff val="40000"/>
                </a:schemeClr>
              </a:solidFill>
              <a:cs typeface="Calibri"/>
            </a:endParaRPr>
          </a:p>
          <a:p>
            <a:pPr marL="139700" lvl="0" indent="-139700" rtl="0"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This request comes directly from the Department of Marketing and Media.</a:t>
            </a:r>
            <a:endParaRPr lang="en-US" sz="2000">
              <a:solidFill>
                <a:schemeClr val="accent1">
                  <a:lumMod val="60000"/>
                  <a:lumOff val="40000"/>
                </a:schemeClr>
              </a:solidFill>
              <a:cs typeface="Calibri"/>
            </a:endParaRPr>
          </a:p>
          <a:p>
            <a:pPr marL="139700" lvl="0" indent="-139700" rtl="0">
              <a:spcBef>
                <a:spcPts val="700"/>
              </a:spcBef>
              <a:spcAft>
                <a:spcPts val="0"/>
              </a:spcAft>
              <a:buSzPts val="1400"/>
              <a:buChar char="•"/>
            </a:pPr>
            <a:r>
              <a:rPr lang="en-US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If you need anything posted on Facebook or Snapchat you may email </a:t>
            </a:r>
            <a:r>
              <a:rPr lang="en-US" sz="20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studentactivities@odessa.edu</a:t>
            </a:r>
            <a:endParaRPr lang="en-US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700"/>
              </a:spcBef>
              <a:buSzPts val="1400"/>
              <a:buNone/>
            </a:pPr>
            <a:endParaRPr lang="en-US" sz="2000" u="sng" dirty="0">
              <a:solidFill>
                <a:schemeClr val="accent1">
                  <a:lumMod val="60000"/>
                  <a:lumOff val="40000"/>
                </a:schemeClr>
              </a:solidFill>
              <a:cs typeface="Calibri"/>
            </a:endParaRPr>
          </a:p>
          <a:p>
            <a:pPr marL="0" indent="0">
              <a:spcBef>
                <a:spcPts val="700"/>
              </a:spcBef>
              <a:buSzPts val="1400"/>
              <a:buNone/>
            </a:pPr>
            <a:endParaRPr lang="en-US" sz="1600">
              <a:cs typeface="Calibri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3E88-3818-590B-9332-486FB5841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0B12-9759-FE6B-5EDC-8E7873BB0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If you need anything sent out to students through email, please send the following to </a:t>
            </a:r>
            <a:r>
              <a:rPr lang="en-US" dirty="0">
                <a:hlinkClick r:id="rId2"/>
              </a:rPr>
              <a:t>eogarcia@odessa.edu</a:t>
            </a:r>
          </a:p>
          <a:p>
            <a:pPr lvl="1">
              <a:spcAft>
                <a:spcPts val="0"/>
              </a:spcAft>
              <a:buFont typeface="Courier New" pitchFamily="34" charset="0"/>
              <a:buChar char="o"/>
            </a:pPr>
            <a:r>
              <a:rPr lang="en-US" dirty="0"/>
              <a:t>In a JPEG (200 KB or less) - flyer</a:t>
            </a:r>
          </a:p>
          <a:p>
            <a:pPr lvl="1">
              <a:spcAft>
                <a:spcPts val="0"/>
              </a:spcAft>
              <a:buFont typeface="Courier New" pitchFamily="34" charset="0"/>
              <a:buChar char="o"/>
            </a:pPr>
            <a:r>
              <a:rPr lang="en-US" dirty="0"/>
              <a:t>Exact wording of the post</a:t>
            </a:r>
          </a:p>
          <a:p>
            <a:pPr lvl="1">
              <a:spcAft>
                <a:spcPts val="0"/>
              </a:spcAft>
              <a:buFont typeface="Courier New" pitchFamily="34" charset="0"/>
              <a:buChar char="o"/>
            </a:pPr>
            <a:r>
              <a:rPr lang="en-US" dirty="0"/>
              <a:t>How often you want the email sent out</a:t>
            </a:r>
          </a:p>
          <a:p>
            <a:pPr lvl="1">
              <a:spcAft>
                <a:spcPts val="0"/>
              </a:spcAft>
              <a:buFont typeface="Courier New" pitchFamily="34" charset="0"/>
              <a:buChar char="o"/>
            </a:pPr>
            <a:r>
              <a:rPr lang="en-US" dirty="0"/>
              <a:t>Send calendar invite of when you want the email posted</a:t>
            </a:r>
          </a:p>
        </p:txBody>
      </p:sp>
    </p:spTree>
    <p:extLst>
      <p:ext uri="{BB962C8B-B14F-4D97-AF65-F5344CB8AC3E}">
        <p14:creationId xmlns:p14="http://schemas.microsoft.com/office/powerpoint/2010/main" val="3739136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AAF2D87C-3067-19E5-EAAC-132F3CB7C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2529" y="2907"/>
            <a:ext cx="4304411" cy="5130906"/>
          </a:xfrm>
        </p:spPr>
      </p:pic>
    </p:spTree>
    <p:extLst>
      <p:ext uri="{BB962C8B-B14F-4D97-AF65-F5344CB8AC3E}">
        <p14:creationId xmlns:p14="http://schemas.microsoft.com/office/powerpoint/2010/main" val="1654738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ctrTitle"/>
          </p:nvPr>
        </p:nvSpPr>
        <p:spPr>
          <a:xfrm>
            <a:off x="4313320" y="794085"/>
            <a:ext cx="4202029" cy="2319087"/>
          </a:xfrm>
          <a:prstGeom prst="rect">
            <a:avLst/>
          </a:prstGeom>
        </p:spPr>
        <p:txBody>
          <a:bodyPr spcFirstLastPara="1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entury Gothic"/>
              <a:buNone/>
            </a:pPr>
            <a:r>
              <a:rPr lang="en-US" sz="3900" b="1"/>
              <a:t>STUDENT ORGANIZATION REQUIREMENTS </a:t>
            </a:r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1"/>
          </p:nvPr>
        </p:nvSpPr>
        <p:spPr>
          <a:xfrm>
            <a:off x="628650" y="3781212"/>
            <a:ext cx="2836444" cy="934854"/>
          </a:xfrm>
          <a:prstGeom prst="rect">
            <a:avLst/>
          </a:prstGeom>
        </p:spPr>
        <p:txBody>
          <a:bodyPr spcFirstLastPara="1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SzPts val="1100"/>
              <a:buNone/>
            </a:pPr>
            <a:r>
              <a:rPr lang="en" sz="3900" b="1" dirty="0"/>
              <a:t>2024 - 2025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  <p:bldP spid="20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spcFirstLastPara="1" lIns="68575" tIns="34275" rIns="68575" bIns="3427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b="1"/>
              <a:t>Approval/Renewal Process</a:t>
            </a:r>
          </a:p>
        </p:txBody>
      </p:sp>
      <p:graphicFrame>
        <p:nvGraphicFramePr>
          <p:cNvPr id="211" name="Google Shape;209;p31">
            <a:extLst>
              <a:ext uri="{FF2B5EF4-FFF2-40B4-BE49-F238E27FC236}">
                <a16:creationId xmlns:a16="http://schemas.microsoft.com/office/drawing/2014/main" id="{96400993-DFF4-CE62-68B5-8CB7DC9372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1027399"/>
              </p:ext>
            </p:extLst>
          </p:nvPr>
        </p:nvGraphicFramePr>
        <p:xfrm>
          <a:off x="857250" y="1723897"/>
          <a:ext cx="7404497" cy="28481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Picture 227">
            <a:extLst>
              <a:ext uri="{FF2B5EF4-FFF2-40B4-BE49-F238E27FC236}">
                <a16:creationId xmlns:a16="http://schemas.microsoft.com/office/drawing/2014/main" id="{DEB49673-BE01-4E67-3B04-C5B22873BF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t="4344" r="9085" b="20632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14" name="Google Shape;214;p32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 spcFirstLastPara="1" lIns="68575" tIns="34275" rIns="68575" bIns="3427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b="1" dirty="0">
                <a:solidFill>
                  <a:schemeClr val="tx1"/>
                </a:solidFill>
              </a:rPr>
              <a:t>Approval Process</a:t>
            </a:r>
          </a:p>
        </p:txBody>
      </p:sp>
      <p:graphicFrame>
        <p:nvGraphicFramePr>
          <p:cNvPr id="217" name="Google Shape;215;p32">
            <a:extLst>
              <a:ext uri="{FF2B5EF4-FFF2-40B4-BE49-F238E27FC236}">
                <a16:creationId xmlns:a16="http://schemas.microsoft.com/office/drawing/2014/main" id="{692A1055-D392-723C-52F4-3CC991D2C4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506528"/>
              </p:ext>
            </p:extLst>
          </p:nvPr>
        </p:nvGraphicFramePr>
        <p:xfrm>
          <a:off x="262028" y="1175124"/>
          <a:ext cx="8630727" cy="3813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3" name="Rectangle 225">
            <a:extLst>
              <a:ext uri="{FF2B5EF4-FFF2-40B4-BE49-F238E27FC236}">
                <a16:creationId xmlns:a16="http://schemas.microsoft.com/office/drawing/2014/main" id="{8E8DBDA3-652C-4F87-B53B-7F73AC8F4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Rectangle 227">
            <a:extLst>
              <a:ext uri="{FF2B5EF4-FFF2-40B4-BE49-F238E27FC236}">
                <a16:creationId xmlns:a16="http://schemas.microsoft.com/office/drawing/2014/main" id="{42187232-3845-418F-A17C-C138F01D98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51435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20" name="Google Shape;220;p33"/>
          <p:cNvSpPr txBox="1">
            <a:spLocks noGrp="1"/>
          </p:cNvSpPr>
          <p:nvPr>
            <p:ph type="title"/>
          </p:nvPr>
        </p:nvSpPr>
        <p:spPr>
          <a:xfrm>
            <a:off x="330756" y="655092"/>
            <a:ext cx="2454782" cy="3916908"/>
          </a:xfrm>
          <a:prstGeom prst="rect">
            <a:avLst/>
          </a:prstGeom>
        </p:spPr>
        <p:txBody>
          <a:bodyPr spcFirstLastPara="1" lIns="68575" tIns="34275" rIns="68575" bIns="34275" anchorCtr="0">
            <a:normAutofit/>
          </a:bodyPr>
          <a:lstStyle/>
          <a:p>
            <a:pPr>
              <a:spcBef>
                <a:spcPts val="0"/>
              </a:spcBef>
              <a:buClr>
                <a:srgbClr val="FEFEFE"/>
              </a:buClr>
              <a:buSzPts val="3600"/>
            </a:pPr>
            <a:r>
              <a:rPr lang="en-US" sz="2100" b="1">
                <a:solidFill>
                  <a:srgbClr val="FFFFFF"/>
                </a:solidFill>
              </a:rPr>
              <a:t>Renewal Process</a:t>
            </a:r>
            <a:br>
              <a:rPr lang="en-US" sz="2100" b="1">
                <a:solidFill>
                  <a:srgbClr val="FFFFFF"/>
                </a:solidFill>
              </a:rPr>
            </a:br>
            <a:r>
              <a:rPr lang="en-US" sz="2100" b="1">
                <a:solidFill>
                  <a:srgbClr val="FFFFFF"/>
                </a:solidFill>
              </a:rPr>
              <a:t>(Existing Student Organizations)</a:t>
            </a:r>
          </a:p>
        </p:txBody>
      </p:sp>
      <p:sp>
        <p:nvSpPr>
          <p:cNvPr id="221" name="Google Shape;221;p33"/>
          <p:cNvSpPr txBox="1">
            <a:spLocks noGrp="1"/>
          </p:cNvSpPr>
          <p:nvPr>
            <p:ph idx="1"/>
          </p:nvPr>
        </p:nvSpPr>
        <p:spPr>
          <a:xfrm>
            <a:off x="3746310" y="655092"/>
            <a:ext cx="4515593" cy="3916908"/>
          </a:xfrm>
          <a:prstGeom prst="rect">
            <a:avLst/>
          </a:prstGeom>
        </p:spPr>
        <p:txBody>
          <a:bodyPr spcFirstLastPara="1" lIns="68575" tIns="34275" rIns="68575" bIns="34275" anchor="ctr" anchorCtr="0">
            <a:normAutofit/>
          </a:bodyPr>
          <a:lstStyle/>
          <a:p>
            <a:pPr marL="139700" lvl="0" indent="-146050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chemeClr val="tx1"/>
                </a:solidFill>
              </a:rPr>
              <a:t>Submit renewal packet (renewal form, member list, current governing documents)</a:t>
            </a:r>
          </a:p>
          <a:p>
            <a:pPr marL="139700" lvl="0" indent="-146050" rtl="0">
              <a:spcBef>
                <a:spcPts val="7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chemeClr val="tx1"/>
                </a:solidFill>
              </a:rPr>
              <a:t>Notify Student Activities of regular meeting time and location</a:t>
            </a:r>
          </a:p>
          <a:p>
            <a:pPr marL="139700" lvl="0" indent="-146050" rtl="0">
              <a:spcBef>
                <a:spcPts val="7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chemeClr val="tx1"/>
                </a:solidFill>
              </a:rPr>
              <a:t>At least one advisor must complete training modules </a:t>
            </a:r>
          </a:p>
          <a:p>
            <a:pPr marL="139700" lvl="0" indent="-146050" rtl="0">
              <a:spcBef>
                <a:spcPts val="7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chemeClr val="tx1"/>
                </a:solidFill>
              </a:rPr>
              <a:t>Organization president and at least one other officer must complete training modules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4"/>
          <p:cNvSpPr txBox="1">
            <a:spLocks noGrp="1"/>
          </p:cNvSpPr>
          <p:nvPr>
            <p:ph type="title"/>
          </p:nvPr>
        </p:nvSpPr>
        <p:spPr>
          <a:xfrm>
            <a:off x="489858" y="457199"/>
            <a:ext cx="2523284" cy="4204607"/>
          </a:xfrm>
          <a:prstGeom prst="rect">
            <a:avLst/>
          </a:prstGeom>
        </p:spPr>
        <p:txBody>
          <a:bodyPr spcFirstLastPara="1" lIns="68575" tIns="34275" rIns="68575" bIns="3427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sz="2000" b="1"/>
              <a:t>Constitution/Bylaws</a:t>
            </a:r>
          </a:p>
        </p:txBody>
      </p:sp>
      <p:graphicFrame>
        <p:nvGraphicFramePr>
          <p:cNvPr id="229" name="Google Shape;227;p34">
            <a:extLst>
              <a:ext uri="{FF2B5EF4-FFF2-40B4-BE49-F238E27FC236}">
                <a16:creationId xmlns:a16="http://schemas.microsoft.com/office/drawing/2014/main" id="{5A69EADF-353B-A957-89FD-1494F98AAD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797699"/>
              </p:ext>
            </p:extLst>
          </p:nvPr>
        </p:nvGraphicFramePr>
        <p:xfrm>
          <a:off x="3408759" y="899893"/>
          <a:ext cx="4838958" cy="363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Rectangle 237">
            <a:extLst>
              <a:ext uri="{FF2B5EF4-FFF2-40B4-BE49-F238E27FC236}">
                <a16:creationId xmlns:a16="http://schemas.microsoft.com/office/drawing/2014/main" id="{BC67B137-15B0-4AF6-94A8-AC00BA8D7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4" name="Rectangle 239">
            <a:extLst>
              <a:ext uri="{FF2B5EF4-FFF2-40B4-BE49-F238E27FC236}">
                <a16:creationId xmlns:a16="http://schemas.microsoft.com/office/drawing/2014/main" id="{5699F27B-22F2-45E1-BFB8-2B1FF14A9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182880"/>
            <a:ext cx="8793480" cy="4783454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482600" y="482599"/>
            <a:ext cx="2702052" cy="3952238"/>
          </a:xfrm>
          <a:prstGeom prst="rect">
            <a:avLst/>
          </a:prstGeom>
        </p:spPr>
        <p:txBody>
          <a:bodyPr spcFirstLastPara="1" lIns="68575" tIns="34275" rIns="68575" bIns="34275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Century Gothic"/>
              <a:buNone/>
            </a:pPr>
            <a:r>
              <a:rPr lang="en-US" sz="2400" b="1">
                <a:solidFill>
                  <a:schemeClr val="tx2"/>
                </a:solidFill>
              </a:rPr>
              <a:t>Student Organization Privileges</a:t>
            </a:r>
          </a:p>
        </p:txBody>
      </p:sp>
      <p:cxnSp>
        <p:nvCxnSpPr>
          <p:cNvPr id="248" name="Straight Connector 241">
            <a:extLst>
              <a:ext uri="{FF2B5EF4-FFF2-40B4-BE49-F238E27FC236}">
                <a16:creationId xmlns:a16="http://schemas.microsoft.com/office/drawing/2014/main" id="{633ABDA7-FF8C-4E26-8C7D-47E0AE54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949167"/>
            <a:ext cx="5273" cy="29489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Google Shape;233;p35"/>
          <p:cNvSpPr txBox="1">
            <a:spLocks noGrp="1"/>
          </p:cNvSpPr>
          <p:nvPr>
            <p:ph idx="1"/>
          </p:nvPr>
        </p:nvSpPr>
        <p:spPr>
          <a:xfrm>
            <a:off x="3558255" y="347244"/>
            <a:ext cx="5111262" cy="4441020"/>
          </a:xfrm>
          <a:prstGeom prst="rect">
            <a:avLst/>
          </a:prstGeom>
        </p:spPr>
        <p:txBody>
          <a:bodyPr spcFirstLastPara="1" vert="horz" lIns="68575" tIns="34275" rIns="68575" bIns="34275" rtlCol="0" anchor="ctr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600" b="1" dirty="0">
                <a:solidFill>
                  <a:schemeClr val="tx2"/>
                </a:solidFill>
              </a:rPr>
              <a:t>All Registered Student Organizations (RSOs) are afforded the following privileges:</a:t>
            </a:r>
            <a:endParaRPr lang="en-US" sz="1600">
              <a:solidFill>
                <a:schemeClr val="tx2"/>
              </a:solidFill>
            </a:endParaRPr>
          </a:p>
          <a:p>
            <a:pPr marL="342900" lvl="1" indent="-1524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 Light"/>
                <a:cs typeface="Calibri Light"/>
              </a:rPr>
              <a:t>Use of OC facilities and resources for meetings and events</a:t>
            </a:r>
            <a:endParaRPr lang="en-US" sz="1600">
              <a:solidFill>
                <a:schemeClr val="tx2"/>
              </a:solidFill>
              <a:latin typeface="Calibri Light"/>
              <a:ea typeface="Calibri Light"/>
              <a:cs typeface="Calibri Light"/>
            </a:endParaRPr>
          </a:p>
          <a:p>
            <a:pPr marL="342900" lvl="1" indent="-1524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 Light"/>
                <a:cs typeface="Calibri Light"/>
              </a:rPr>
              <a:t>Access to OC Student Organization Center (Student Life Office)</a:t>
            </a:r>
            <a:endParaRPr lang="en-US" sz="1600">
              <a:solidFill>
                <a:schemeClr val="tx2"/>
              </a:solidFill>
              <a:latin typeface="Calibri Light"/>
              <a:ea typeface="Calibri Light"/>
              <a:cs typeface="Calibri Light"/>
            </a:endParaRPr>
          </a:p>
          <a:p>
            <a:pPr marL="342900" lvl="1" indent="-1524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 Light"/>
                <a:cs typeface="Calibri Light"/>
              </a:rPr>
              <a:t>Resources and support from Student Activities and Student Life</a:t>
            </a:r>
            <a:endParaRPr lang="en-US" sz="1600">
              <a:solidFill>
                <a:schemeClr val="tx2"/>
              </a:solidFill>
              <a:latin typeface="Calibri Light"/>
              <a:ea typeface="Calibri Light"/>
              <a:cs typeface="Calibri Light"/>
            </a:endParaRPr>
          </a:p>
          <a:p>
            <a:pPr marL="342900" lvl="1" indent="-152400">
              <a:spcBef>
                <a:spcPts val="400"/>
              </a:spcBef>
              <a:spcAft>
                <a:spcPts val="0"/>
              </a:spcAft>
              <a:buSzPts val="1200"/>
            </a:pPr>
            <a:r>
              <a:rPr lang="en-US" sz="1600" dirty="0">
                <a:solidFill>
                  <a:schemeClr val="tx2"/>
                </a:solidFill>
                <a:latin typeface="Calibri Light"/>
                <a:cs typeface="Calibri Light"/>
              </a:rPr>
              <a:t>Ability to post flyers/signs on campus (with Student Life approval)</a:t>
            </a:r>
            <a:endParaRPr lang="en-US" sz="1600" dirty="0">
              <a:solidFill>
                <a:schemeClr val="tx2"/>
              </a:solidFill>
              <a:latin typeface="Calibri Light"/>
              <a:ea typeface="Calibri Light"/>
              <a:cs typeface="Calibri Light"/>
            </a:endParaRPr>
          </a:p>
          <a:p>
            <a:pPr marL="342900" lvl="1" indent="-1524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 Light"/>
                <a:cs typeface="Calibri Light"/>
              </a:rPr>
              <a:t>Voting representation in Student Government Association</a:t>
            </a:r>
            <a:endParaRPr lang="en-US" sz="1600">
              <a:solidFill>
                <a:schemeClr val="tx2"/>
              </a:solidFill>
              <a:latin typeface="Calibri Light"/>
              <a:ea typeface="Calibri Light"/>
              <a:cs typeface="Calibri Light"/>
            </a:endParaRPr>
          </a:p>
          <a:p>
            <a:pPr marL="342900" lvl="1" indent="-152400">
              <a:spcBef>
                <a:spcPts val="400"/>
              </a:spcBef>
              <a:spcAft>
                <a:spcPts val="0"/>
              </a:spcAft>
              <a:buSzPts val="1200"/>
            </a:pPr>
            <a:r>
              <a:rPr lang="en-US" sz="1600" dirty="0">
                <a:solidFill>
                  <a:schemeClr val="tx2"/>
                </a:solidFill>
                <a:latin typeface="Calibri Light"/>
                <a:cs typeface="Calibri Light"/>
              </a:rPr>
              <a:t>Eligibility for funding through SGA and Student Activities (during Fall and Spring semesters)</a:t>
            </a:r>
            <a:endParaRPr lang="en-US" sz="1600" dirty="0">
              <a:solidFill>
                <a:schemeClr val="tx2"/>
              </a:solidFill>
              <a:latin typeface="Calibri Light"/>
              <a:ea typeface="Calibri Light"/>
              <a:cs typeface="Calibri Light"/>
            </a:endParaRPr>
          </a:p>
          <a:p>
            <a:pPr marL="342900" lvl="1" indent="-1524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 Light"/>
                <a:cs typeface="Calibri Light"/>
              </a:rPr>
              <a:t>Reserved presence in campus-wide events/organization fairs</a:t>
            </a:r>
            <a:endParaRPr lang="en-US" sz="1600">
              <a:solidFill>
                <a:schemeClr val="tx2"/>
              </a:solidFill>
              <a:latin typeface="Calibri Light"/>
              <a:ea typeface="Calibri Light"/>
              <a:cs typeface="Calibri Light"/>
            </a:endParaRPr>
          </a:p>
          <a:p>
            <a:pPr marL="342900" lvl="1" indent="-152400" rtl="0">
              <a:spcBef>
                <a:spcPts val="400"/>
              </a:spcBef>
              <a:spcAft>
                <a:spcPts val="0"/>
              </a:spcAft>
              <a:buSzPts val="1200"/>
              <a:buChar char="•"/>
            </a:pPr>
            <a:r>
              <a:rPr lang="en-US" sz="1600" dirty="0">
                <a:solidFill>
                  <a:schemeClr val="tx2"/>
                </a:solidFill>
                <a:latin typeface="Calibri Light"/>
                <a:cs typeface="Calibri Light"/>
              </a:rPr>
              <a:t>Fundraising privileges on campus</a:t>
            </a:r>
            <a:endParaRPr lang="en-US" sz="1600" dirty="0">
              <a:solidFill>
                <a:schemeClr val="tx2"/>
              </a:solidFill>
              <a:latin typeface="Calibri Light"/>
              <a:ea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ectangle 243">
            <a:extLst>
              <a:ext uri="{FF2B5EF4-FFF2-40B4-BE49-F238E27FC236}">
                <a16:creationId xmlns:a16="http://schemas.microsoft.com/office/drawing/2014/main" id="{7578A52D-2496-4956-A9A4-EA5C38B2F1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Rectangle 245">
            <a:extLst>
              <a:ext uri="{FF2B5EF4-FFF2-40B4-BE49-F238E27FC236}">
                <a16:creationId xmlns:a16="http://schemas.microsoft.com/office/drawing/2014/main" id="{9809C8E2-EF9B-4E0B-A17E-836DE0508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1299" y="241299"/>
            <a:ext cx="8661399" cy="1414780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Google Shape;238;p36"/>
          <p:cNvSpPr txBox="1"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spcFirstLastPara="1" lIns="68575" tIns="34275" rIns="68575" bIns="34275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200"/>
              <a:buFont typeface="Century Gothic"/>
              <a:buNone/>
            </a:pPr>
            <a:r>
              <a:rPr lang="en-US" sz="3400" b="1">
                <a:solidFill>
                  <a:srgbClr val="FFFFFF"/>
                </a:solidFill>
              </a:rPr>
              <a:t>Student Organization Responsibilities</a:t>
            </a:r>
          </a:p>
        </p:txBody>
      </p:sp>
      <p:sp useBgFill="1">
        <p:nvSpPr>
          <p:cNvPr id="248" name="Rectangle 247">
            <a:extLst>
              <a:ext uri="{FF2B5EF4-FFF2-40B4-BE49-F238E27FC236}">
                <a16:creationId xmlns:a16="http://schemas.microsoft.com/office/drawing/2014/main" id="{61EB557E-621E-4254-B750-85274C5F4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97380"/>
            <a:ext cx="9144000" cy="32461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Google Shape;239;p36"/>
          <p:cNvSpPr txBox="1">
            <a:spLocks noGrp="1"/>
          </p:cNvSpPr>
          <p:nvPr>
            <p:ph idx="1"/>
          </p:nvPr>
        </p:nvSpPr>
        <p:spPr>
          <a:xfrm>
            <a:off x="872289" y="1996522"/>
            <a:ext cx="7404653" cy="2432602"/>
          </a:xfrm>
          <a:prstGeom prst="rect">
            <a:avLst/>
          </a:prstGeom>
        </p:spPr>
        <p:txBody>
          <a:bodyPr spcFirstLastPara="1" vert="horz" lIns="68575" tIns="34275" rIns="68575" bIns="34275" rtlCol="0" anchor="t" anchorCtr="0">
            <a:noAutofit/>
          </a:bodyPr>
          <a:lstStyle/>
          <a:p>
            <a:pPr marL="139700" lvl="0" indent="-146050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RSOs are encouraged to have a positive impact on Odessa College in the following ways:</a:t>
            </a:r>
          </a:p>
          <a:p>
            <a:pPr marL="342900" lvl="1" indent="-146050" rtl="0">
              <a:spcBef>
                <a:spcPts val="400"/>
              </a:spcBef>
              <a:spcAft>
                <a:spcPts val="0"/>
              </a:spcAft>
              <a:buSzPts val="130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Provide social and educational involvement opportunities for OC students</a:t>
            </a:r>
          </a:p>
          <a:p>
            <a:pPr marL="342900" lvl="1" indent="-146050" rtl="0">
              <a:spcBef>
                <a:spcPts val="400"/>
              </a:spcBef>
              <a:spcAft>
                <a:spcPts val="0"/>
              </a:spcAft>
              <a:buSzPts val="130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Establish a regular meeting time and place</a:t>
            </a:r>
          </a:p>
          <a:p>
            <a:pPr marL="342900" lvl="1" indent="-146050" rtl="0">
              <a:spcBef>
                <a:spcPts val="400"/>
              </a:spcBef>
              <a:spcAft>
                <a:spcPts val="0"/>
              </a:spcAft>
              <a:buSzPts val="130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Create and adhere to a constitution and bylaws</a:t>
            </a:r>
          </a:p>
          <a:p>
            <a:pPr marL="342900" lvl="1" indent="-146050" rtl="0">
              <a:spcBef>
                <a:spcPts val="400"/>
              </a:spcBef>
              <a:spcAft>
                <a:spcPts val="0"/>
              </a:spcAft>
              <a:buSzPts val="130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Maintain a presence in college governance by participating in the Student Government Association</a:t>
            </a:r>
          </a:p>
          <a:p>
            <a:pPr marL="342900" lvl="1" indent="-146050" rtl="0">
              <a:spcBef>
                <a:spcPts val="400"/>
              </a:spcBef>
              <a:spcAft>
                <a:spcPts val="0"/>
              </a:spcAft>
              <a:buSzPts val="130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Collaborate with Student Activities to provide an array of events and services to students</a:t>
            </a:r>
          </a:p>
          <a:p>
            <a:pPr marL="342900" lvl="1" indent="-146050" rtl="0">
              <a:spcBef>
                <a:spcPts val="400"/>
              </a:spcBef>
              <a:spcAft>
                <a:spcPts val="0"/>
              </a:spcAft>
              <a:buSzPts val="130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Participate in campus-wide events, activities, celebrations, and student organization competitions</a:t>
            </a:r>
          </a:p>
          <a:p>
            <a:pPr marL="342900" lvl="1" indent="-146050" rtl="0">
              <a:spcBef>
                <a:spcPts val="400"/>
              </a:spcBef>
              <a:spcAft>
                <a:spcPts val="0"/>
              </a:spcAft>
              <a:buSzPts val="130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Represent organization and Odessa College in a positive manner at all times</a:t>
            </a:r>
            <a:endParaRPr lang="en-US" sz="1600">
              <a:solidFill>
                <a:schemeClr val="tx1"/>
              </a:solidFill>
            </a:endParaRPr>
          </a:p>
          <a:p>
            <a:pPr marL="342900" lvl="1" indent="-63500" rtl="0">
              <a:spcBef>
                <a:spcPts val="400"/>
              </a:spcBef>
              <a:spcAft>
                <a:spcPts val="0"/>
              </a:spcAft>
              <a:buSzPts val="1200"/>
              <a:buNone/>
            </a:pPr>
            <a:endParaRPr lang="en-US" sz="1300">
              <a:solidFill>
                <a:schemeClr val="tx1"/>
              </a:solidFill>
            </a:endParaRPr>
          </a:p>
          <a:p>
            <a:pPr marL="342900" lvl="1" indent="-63500" rtl="0">
              <a:spcBef>
                <a:spcPts val="400"/>
              </a:spcBef>
              <a:spcAft>
                <a:spcPts val="0"/>
              </a:spcAft>
              <a:buSzPts val="1200"/>
              <a:buNone/>
            </a:pPr>
            <a:endParaRPr lang="en-US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fb91ffd-6b39-4ac6-9801-bab1eeb7819e">
      <UserInfo>
        <DisplayName>Nadia Rivas</DisplayName>
        <AccountId>13</AccountId>
        <AccountType/>
      </UserInfo>
      <UserInfo>
        <DisplayName>Urisonya Flunder</DisplayName>
        <AccountId>17</AccountId>
        <AccountType/>
      </UserInfo>
      <UserInfo>
        <DisplayName>Maria Vazquez</DisplayName>
        <AccountId>22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E8C657EAF02049BA43468FEF15E8EF" ma:contentTypeVersion="13" ma:contentTypeDescription="Create a new document." ma:contentTypeScope="" ma:versionID="ae298ec64a5e292957e0d99a77f33a30">
  <xsd:schema xmlns:xsd="http://www.w3.org/2001/XMLSchema" xmlns:xs="http://www.w3.org/2001/XMLSchema" xmlns:p="http://schemas.microsoft.com/office/2006/metadata/properties" xmlns:ns2="06be71ab-7a69-4bde-953d-2ab5d4c1e418" xmlns:ns3="3fb91ffd-6b39-4ac6-9801-bab1eeb7819e" targetNamespace="http://schemas.microsoft.com/office/2006/metadata/properties" ma:root="true" ma:fieldsID="8c5552ad4b34d259988733b7ee9acb1b" ns2:_="" ns3:_="">
    <xsd:import namespace="06be71ab-7a69-4bde-953d-2ab5d4c1e418"/>
    <xsd:import namespace="3fb91ffd-6b39-4ac6-9801-bab1eeb781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be71ab-7a69-4bde-953d-2ab5d4c1e4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b91ffd-6b39-4ac6-9801-bab1eeb7819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A5AD82-2787-451D-A7A8-94B5B42EB5B3}">
  <ds:schemaRefs>
    <ds:schemaRef ds:uri="http://schemas.microsoft.com/office/2006/metadata/properties"/>
    <ds:schemaRef ds:uri="http://schemas.microsoft.com/office/infopath/2007/PartnerControls"/>
    <ds:schemaRef ds:uri="3fb91ffd-6b39-4ac6-9801-bab1eeb7819e"/>
  </ds:schemaRefs>
</ds:datastoreItem>
</file>

<file path=customXml/itemProps2.xml><?xml version="1.0" encoding="utf-8"?>
<ds:datastoreItem xmlns:ds="http://schemas.openxmlformats.org/officeDocument/2006/customXml" ds:itemID="{D886D53F-6FCF-4FA6-A16F-F6802ECEB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463854-352C-454A-9E7B-7C0D99BA5C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be71ab-7a69-4bde-953d-2ab5d4c1e418"/>
    <ds:schemaRef ds:uri="3fb91ffd-6b39-4ac6-9801-bab1eeb781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29</Slides>
  <Notes>25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Basis</vt:lpstr>
      <vt:lpstr>STUDENT ORGANIZATION ADVISOR TRAINING</vt:lpstr>
      <vt:lpstr>Overview</vt:lpstr>
      <vt:lpstr>STUDENT ORGANIZATION REQUIREMENTS </vt:lpstr>
      <vt:lpstr>Approval/Renewal Process</vt:lpstr>
      <vt:lpstr>Approval Process</vt:lpstr>
      <vt:lpstr>Renewal Process (Existing Student Organizations)</vt:lpstr>
      <vt:lpstr>Constitution/Bylaws</vt:lpstr>
      <vt:lpstr>Student Organization Privileges</vt:lpstr>
      <vt:lpstr>Student Organization Responsibilities</vt:lpstr>
      <vt:lpstr>RSO MEMBER ROLES AND RESPONSIBILITIES </vt:lpstr>
      <vt:lpstr>RSO Member Roles and Responsibilities</vt:lpstr>
      <vt:lpstr>Roles and Responsibilities</vt:lpstr>
      <vt:lpstr>Roles and Responsibilities</vt:lpstr>
      <vt:lpstr>Office Positions and Their Roles</vt:lpstr>
      <vt:lpstr>STUDENT GOVERNMENT ASSOCIATION </vt:lpstr>
      <vt:lpstr>OC Student Government </vt:lpstr>
      <vt:lpstr>Student Government Association</vt:lpstr>
      <vt:lpstr>SGA Funding </vt:lpstr>
      <vt:lpstr>PowerPoint Presentation</vt:lpstr>
      <vt:lpstr>MARKETING, POSTING, AND SOCIAL MEDIA</vt:lpstr>
      <vt:lpstr>Advertising</vt:lpstr>
      <vt:lpstr>Advertising</vt:lpstr>
      <vt:lpstr>Advertising</vt:lpstr>
      <vt:lpstr>Creative Services Request</vt:lpstr>
      <vt:lpstr>Posting Policy</vt:lpstr>
      <vt:lpstr>OC Wrangler Vision</vt:lpstr>
      <vt:lpstr>Social Media</vt:lpstr>
      <vt:lpstr>CRM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ORGANIZATION ADVISOR TRAINING</dc:title>
  <cp:revision>214</cp:revision>
  <dcterms:modified xsi:type="dcterms:W3CDTF">2024-09-09T17:54:06Z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0x010100ECE8C657EAF02049BA43468FEF15E8EF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